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337" r:id="rId3"/>
    <p:sldId id="256" r:id="rId4"/>
    <p:sldId id="306" r:id="rId5"/>
    <p:sldId id="338"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257"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6" r:id="rId54"/>
    <p:sldId id="305" r:id="rId55"/>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66"/>
    <a:srgbClr val="99FF99"/>
    <a:srgbClr val="FF6600"/>
    <a:srgbClr val="FF9900"/>
    <a:srgbClr val="66CCFF"/>
    <a:srgbClr val="008000"/>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426" autoAdjust="0"/>
  </p:normalViewPr>
  <p:slideViewPr>
    <p:cSldViewPr>
      <p:cViewPr varScale="1">
        <p:scale>
          <a:sx n="75" d="100"/>
          <a:sy n="75" d="100"/>
        </p:scale>
        <p:origin x="160"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106E08EC-77D9-BD42-A148-5CEA37B44BDA}" type="slidenum">
              <a:rPr lang="ar-SA" altLang="en-US"/>
              <a:pPr/>
              <a:t>‹#›</a:t>
            </a:fld>
            <a:endParaRPr lang="pt-BR" altLang="en-US"/>
          </a:p>
        </p:txBody>
      </p:sp>
    </p:spTree>
    <p:extLst>
      <p:ext uri="{BB962C8B-B14F-4D97-AF65-F5344CB8AC3E}">
        <p14:creationId xmlns:p14="http://schemas.microsoft.com/office/powerpoint/2010/main" val="700584590"/>
      </p:ext>
    </p:extLst>
  </p:cSld>
  <p:clrMapOvr>
    <a:masterClrMapping/>
  </p:clrMapOvr>
  <p:transition spd="slow" advTm="5000">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83EDE19B-1973-C344-A20B-06A613A44906}" type="slidenum">
              <a:rPr lang="ar-SA" altLang="en-US"/>
              <a:pPr/>
              <a:t>‹#›</a:t>
            </a:fld>
            <a:endParaRPr lang="pt-BR" altLang="en-US"/>
          </a:p>
        </p:txBody>
      </p:sp>
    </p:spTree>
    <p:extLst>
      <p:ext uri="{BB962C8B-B14F-4D97-AF65-F5344CB8AC3E}">
        <p14:creationId xmlns:p14="http://schemas.microsoft.com/office/powerpoint/2010/main" val="2086315899"/>
      </p:ext>
    </p:extLst>
  </p:cSld>
  <p:clrMapOvr>
    <a:masterClrMapping/>
  </p:clrMapOvr>
  <p:transition spd="slow" advTm="5000">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17F99699-607C-604B-B027-3ACC2A0424E4}" type="slidenum">
              <a:rPr lang="ar-SA" altLang="en-US"/>
              <a:pPr/>
              <a:t>‹#›</a:t>
            </a:fld>
            <a:endParaRPr lang="pt-BR" altLang="en-US"/>
          </a:p>
        </p:txBody>
      </p:sp>
    </p:spTree>
    <p:extLst>
      <p:ext uri="{BB962C8B-B14F-4D97-AF65-F5344CB8AC3E}">
        <p14:creationId xmlns:p14="http://schemas.microsoft.com/office/powerpoint/2010/main" val="598326277"/>
      </p:ext>
    </p:extLst>
  </p:cSld>
  <p:clrMapOvr>
    <a:masterClrMapping/>
  </p:clrMapOvr>
  <p:transition spd="slow" advTm="5000">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89F8D8C0-E72E-1045-8B80-8060A88697BD}" type="slidenum">
              <a:rPr lang="ar-SA" altLang="en-US"/>
              <a:pPr/>
              <a:t>‹#›</a:t>
            </a:fld>
            <a:endParaRPr lang="pt-BR" altLang="en-US"/>
          </a:p>
        </p:txBody>
      </p:sp>
    </p:spTree>
    <p:extLst>
      <p:ext uri="{BB962C8B-B14F-4D97-AF65-F5344CB8AC3E}">
        <p14:creationId xmlns:p14="http://schemas.microsoft.com/office/powerpoint/2010/main" val="72367629"/>
      </p:ext>
    </p:extLst>
  </p:cSld>
  <p:clrMapOvr>
    <a:masterClrMapping/>
  </p:clrMapOvr>
  <p:transition spd="slow" advTm="5000">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BR" altLang="en-US"/>
          </a:p>
        </p:txBody>
      </p:sp>
      <p:sp>
        <p:nvSpPr>
          <p:cNvPr id="5" name="Footer Placeholder 4"/>
          <p:cNvSpPr>
            <a:spLocks noGrp="1"/>
          </p:cNvSpPr>
          <p:nvPr>
            <p:ph type="ftr" sz="quarter" idx="11"/>
          </p:nvPr>
        </p:nvSpPr>
        <p:spPr/>
        <p:txBody>
          <a:bodyPr/>
          <a:lstStyle>
            <a:lvl1pPr>
              <a:defRPr/>
            </a:lvl1pPr>
          </a:lstStyle>
          <a:p>
            <a:endParaRPr lang="pt-BR" altLang="en-US"/>
          </a:p>
        </p:txBody>
      </p:sp>
      <p:sp>
        <p:nvSpPr>
          <p:cNvPr id="6" name="Slide Number Placeholder 5"/>
          <p:cNvSpPr>
            <a:spLocks noGrp="1"/>
          </p:cNvSpPr>
          <p:nvPr>
            <p:ph type="sldNum" sz="quarter" idx="12"/>
          </p:nvPr>
        </p:nvSpPr>
        <p:spPr/>
        <p:txBody>
          <a:bodyPr/>
          <a:lstStyle>
            <a:lvl1pPr>
              <a:defRPr/>
            </a:lvl1pPr>
          </a:lstStyle>
          <a:p>
            <a:fld id="{C4E798F9-F5C8-7D4D-B5CF-736B922D4950}" type="slidenum">
              <a:rPr lang="ar-SA" altLang="en-US"/>
              <a:pPr/>
              <a:t>‹#›</a:t>
            </a:fld>
            <a:endParaRPr lang="pt-BR" altLang="en-US"/>
          </a:p>
        </p:txBody>
      </p:sp>
    </p:spTree>
    <p:extLst>
      <p:ext uri="{BB962C8B-B14F-4D97-AF65-F5344CB8AC3E}">
        <p14:creationId xmlns:p14="http://schemas.microsoft.com/office/powerpoint/2010/main" val="806996401"/>
      </p:ext>
    </p:extLst>
  </p:cSld>
  <p:clrMapOvr>
    <a:masterClrMapping/>
  </p:clrMapOvr>
  <p:transition spd="slow" advTm="5000">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BR" altLang="en-US"/>
          </a:p>
        </p:txBody>
      </p:sp>
      <p:sp>
        <p:nvSpPr>
          <p:cNvPr id="6" name="Footer Placeholder 5"/>
          <p:cNvSpPr>
            <a:spLocks noGrp="1"/>
          </p:cNvSpPr>
          <p:nvPr>
            <p:ph type="ftr" sz="quarter" idx="11"/>
          </p:nvPr>
        </p:nvSpPr>
        <p:spPr/>
        <p:txBody>
          <a:bodyPr/>
          <a:lstStyle>
            <a:lvl1pPr>
              <a:defRPr/>
            </a:lvl1pPr>
          </a:lstStyle>
          <a:p>
            <a:endParaRPr lang="pt-BR" altLang="en-US"/>
          </a:p>
        </p:txBody>
      </p:sp>
      <p:sp>
        <p:nvSpPr>
          <p:cNvPr id="7" name="Slide Number Placeholder 6"/>
          <p:cNvSpPr>
            <a:spLocks noGrp="1"/>
          </p:cNvSpPr>
          <p:nvPr>
            <p:ph type="sldNum" sz="quarter" idx="12"/>
          </p:nvPr>
        </p:nvSpPr>
        <p:spPr/>
        <p:txBody>
          <a:bodyPr/>
          <a:lstStyle>
            <a:lvl1pPr>
              <a:defRPr/>
            </a:lvl1pPr>
          </a:lstStyle>
          <a:p>
            <a:fld id="{B53EAF5E-DC9B-0942-9112-7FED96D590E9}" type="slidenum">
              <a:rPr lang="ar-SA" altLang="en-US"/>
              <a:pPr/>
              <a:t>‹#›</a:t>
            </a:fld>
            <a:endParaRPr lang="pt-BR" altLang="en-US"/>
          </a:p>
        </p:txBody>
      </p:sp>
    </p:spTree>
    <p:extLst>
      <p:ext uri="{BB962C8B-B14F-4D97-AF65-F5344CB8AC3E}">
        <p14:creationId xmlns:p14="http://schemas.microsoft.com/office/powerpoint/2010/main" val="1829280802"/>
      </p:ext>
    </p:extLst>
  </p:cSld>
  <p:clrMapOvr>
    <a:masterClrMapping/>
  </p:clrMapOvr>
  <p:transition spd="slow" advTm="5000">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BR" altLang="en-US"/>
          </a:p>
        </p:txBody>
      </p:sp>
      <p:sp>
        <p:nvSpPr>
          <p:cNvPr id="8" name="Footer Placeholder 7"/>
          <p:cNvSpPr>
            <a:spLocks noGrp="1"/>
          </p:cNvSpPr>
          <p:nvPr>
            <p:ph type="ftr" sz="quarter" idx="11"/>
          </p:nvPr>
        </p:nvSpPr>
        <p:spPr/>
        <p:txBody>
          <a:bodyPr/>
          <a:lstStyle>
            <a:lvl1pPr>
              <a:defRPr/>
            </a:lvl1pPr>
          </a:lstStyle>
          <a:p>
            <a:endParaRPr lang="pt-BR" altLang="en-US"/>
          </a:p>
        </p:txBody>
      </p:sp>
      <p:sp>
        <p:nvSpPr>
          <p:cNvPr id="9" name="Slide Number Placeholder 8"/>
          <p:cNvSpPr>
            <a:spLocks noGrp="1"/>
          </p:cNvSpPr>
          <p:nvPr>
            <p:ph type="sldNum" sz="quarter" idx="12"/>
          </p:nvPr>
        </p:nvSpPr>
        <p:spPr/>
        <p:txBody>
          <a:bodyPr/>
          <a:lstStyle>
            <a:lvl1pPr>
              <a:defRPr/>
            </a:lvl1pPr>
          </a:lstStyle>
          <a:p>
            <a:fld id="{EB2B3F79-8865-E24D-9C6B-77CD98632829}" type="slidenum">
              <a:rPr lang="ar-SA" altLang="en-US"/>
              <a:pPr/>
              <a:t>‹#›</a:t>
            </a:fld>
            <a:endParaRPr lang="pt-BR" altLang="en-US"/>
          </a:p>
        </p:txBody>
      </p:sp>
    </p:spTree>
    <p:extLst>
      <p:ext uri="{BB962C8B-B14F-4D97-AF65-F5344CB8AC3E}">
        <p14:creationId xmlns:p14="http://schemas.microsoft.com/office/powerpoint/2010/main" val="1346548762"/>
      </p:ext>
    </p:extLst>
  </p:cSld>
  <p:clrMapOvr>
    <a:masterClrMapping/>
  </p:clrMapOvr>
  <p:transition spd="slow" advTm="5000">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BR" altLang="en-US"/>
          </a:p>
        </p:txBody>
      </p:sp>
      <p:sp>
        <p:nvSpPr>
          <p:cNvPr id="4" name="Footer Placeholder 3"/>
          <p:cNvSpPr>
            <a:spLocks noGrp="1"/>
          </p:cNvSpPr>
          <p:nvPr>
            <p:ph type="ftr" sz="quarter" idx="11"/>
          </p:nvPr>
        </p:nvSpPr>
        <p:spPr/>
        <p:txBody>
          <a:bodyPr/>
          <a:lstStyle>
            <a:lvl1pPr>
              <a:defRPr/>
            </a:lvl1pPr>
          </a:lstStyle>
          <a:p>
            <a:endParaRPr lang="pt-BR" altLang="en-US"/>
          </a:p>
        </p:txBody>
      </p:sp>
      <p:sp>
        <p:nvSpPr>
          <p:cNvPr id="5" name="Slide Number Placeholder 4"/>
          <p:cNvSpPr>
            <a:spLocks noGrp="1"/>
          </p:cNvSpPr>
          <p:nvPr>
            <p:ph type="sldNum" sz="quarter" idx="12"/>
          </p:nvPr>
        </p:nvSpPr>
        <p:spPr/>
        <p:txBody>
          <a:bodyPr/>
          <a:lstStyle>
            <a:lvl1pPr>
              <a:defRPr/>
            </a:lvl1pPr>
          </a:lstStyle>
          <a:p>
            <a:fld id="{BA35587E-8CF4-8545-9094-C18DA7D53803}" type="slidenum">
              <a:rPr lang="ar-SA" altLang="en-US"/>
              <a:pPr/>
              <a:t>‹#›</a:t>
            </a:fld>
            <a:endParaRPr lang="pt-BR" altLang="en-US"/>
          </a:p>
        </p:txBody>
      </p:sp>
    </p:spTree>
    <p:extLst>
      <p:ext uri="{BB962C8B-B14F-4D97-AF65-F5344CB8AC3E}">
        <p14:creationId xmlns:p14="http://schemas.microsoft.com/office/powerpoint/2010/main" val="1262370848"/>
      </p:ext>
    </p:extLst>
  </p:cSld>
  <p:clrMapOvr>
    <a:masterClrMapping/>
  </p:clrMapOvr>
  <p:transition spd="slow" advTm="5000">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BR" altLang="en-US"/>
          </a:p>
        </p:txBody>
      </p:sp>
      <p:sp>
        <p:nvSpPr>
          <p:cNvPr id="3" name="Footer Placeholder 2"/>
          <p:cNvSpPr>
            <a:spLocks noGrp="1"/>
          </p:cNvSpPr>
          <p:nvPr>
            <p:ph type="ftr" sz="quarter" idx="11"/>
          </p:nvPr>
        </p:nvSpPr>
        <p:spPr/>
        <p:txBody>
          <a:bodyPr/>
          <a:lstStyle>
            <a:lvl1pPr>
              <a:defRPr/>
            </a:lvl1pPr>
          </a:lstStyle>
          <a:p>
            <a:endParaRPr lang="pt-BR" altLang="en-US"/>
          </a:p>
        </p:txBody>
      </p:sp>
      <p:sp>
        <p:nvSpPr>
          <p:cNvPr id="4" name="Slide Number Placeholder 3"/>
          <p:cNvSpPr>
            <a:spLocks noGrp="1"/>
          </p:cNvSpPr>
          <p:nvPr>
            <p:ph type="sldNum" sz="quarter" idx="12"/>
          </p:nvPr>
        </p:nvSpPr>
        <p:spPr/>
        <p:txBody>
          <a:bodyPr/>
          <a:lstStyle>
            <a:lvl1pPr>
              <a:defRPr/>
            </a:lvl1pPr>
          </a:lstStyle>
          <a:p>
            <a:fld id="{426F788C-374F-FB46-9085-6A5D5D63436F}" type="slidenum">
              <a:rPr lang="ar-SA" altLang="en-US"/>
              <a:pPr/>
              <a:t>‹#›</a:t>
            </a:fld>
            <a:endParaRPr lang="pt-BR" altLang="en-US"/>
          </a:p>
        </p:txBody>
      </p:sp>
    </p:spTree>
    <p:extLst>
      <p:ext uri="{BB962C8B-B14F-4D97-AF65-F5344CB8AC3E}">
        <p14:creationId xmlns:p14="http://schemas.microsoft.com/office/powerpoint/2010/main" val="1675893623"/>
      </p:ext>
    </p:extLst>
  </p:cSld>
  <p:clrMapOvr>
    <a:masterClrMapping/>
  </p:clrMapOvr>
  <p:transition spd="slow" advTm="5000">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BR" altLang="en-US"/>
          </a:p>
        </p:txBody>
      </p:sp>
      <p:sp>
        <p:nvSpPr>
          <p:cNvPr id="6" name="Footer Placeholder 5"/>
          <p:cNvSpPr>
            <a:spLocks noGrp="1"/>
          </p:cNvSpPr>
          <p:nvPr>
            <p:ph type="ftr" sz="quarter" idx="11"/>
          </p:nvPr>
        </p:nvSpPr>
        <p:spPr/>
        <p:txBody>
          <a:bodyPr/>
          <a:lstStyle>
            <a:lvl1pPr>
              <a:defRPr/>
            </a:lvl1pPr>
          </a:lstStyle>
          <a:p>
            <a:endParaRPr lang="pt-BR" altLang="en-US"/>
          </a:p>
        </p:txBody>
      </p:sp>
      <p:sp>
        <p:nvSpPr>
          <p:cNvPr id="7" name="Slide Number Placeholder 6"/>
          <p:cNvSpPr>
            <a:spLocks noGrp="1"/>
          </p:cNvSpPr>
          <p:nvPr>
            <p:ph type="sldNum" sz="quarter" idx="12"/>
          </p:nvPr>
        </p:nvSpPr>
        <p:spPr/>
        <p:txBody>
          <a:bodyPr/>
          <a:lstStyle>
            <a:lvl1pPr>
              <a:defRPr/>
            </a:lvl1pPr>
          </a:lstStyle>
          <a:p>
            <a:fld id="{706B6A7C-4AE7-7F44-8F4F-A00815F738D5}" type="slidenum">
              <a:rPr lang="ar-SA" altLang="en-US"/>
              <a:pPr/>
              <a:t>‹#›</a:t>
            </a:fld>
            <a:endParaRPr lang="pt-BR" altLang="en-US"/>
          </a:p>
        </p:txBody>
      </p:sp>
    </p:spTree>
    <p:extLst>
      <p:ext uri="{BB962C8B-B14F-4D97-AF65-F5344CB8AC3E}">
        <p14:creationId xmlns:p14="http://schemas.microsoft.com/office/powerpoint/2010/main" val="348607709"/>
      </p:ext>
    </p:extLst>
  </p:cSld>
  <p:clrMapOvr>
    <a:masterClrMapping/>
  </p:clrMapOvr>
  <p:transition spd="slow" advTm="5000">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BR" altLang="en-US"/>
          </a:p>
        </p:txBody>
      </p:sp>
      <p:sp>
        <p:nvSpPr>
          <p:cNvPr id="6" name="Footer Placeholder 5"/>
          <p:cNvSpPr>
            <a:spLocks noGrp="1"/>
          </p:cNvSpPr>
          <p:nvPr>
            <p:ph type="ftr" sz="quarter" idx="11"/>
          </p:nvPr>
        </p:nvSpPr>
        <p:spPr/>
        <p:txBody>
          <a:bodyPr/>
          <a:lstStyle>
            <a:lvl1pPr>
              <a:defRPr/>
            </a:lvl1pPr>
          </a:lstStyle>
          <a:p>
            <a:endParaRPr lang="pt-BR" altLang="en-US"/>
          </a:p>
        </p:txBody>
      </p:sp>
      <p:sp>
        <p:nvSpPr>
          <p:cNvPr id="7" name="Slide Number Placeholder 6"/>
          <p:cNvSpPr>
            <a:spLocks noGrp="1"/>
          </p:cNvSpPr>
          <p:nvPr>
            <p:ph type="sldNum" sz="quarter" idx="12"/>
          </p:nvPr>
        </p:nvSpPr>
        <p:spPr/>
        <p:txBody>
          <a:bodyPr/>
          <a:lstStyle>
            <a:lvl1pPr>
              <a:defRPr/>
            </a:lvl1pPr>
          </a:lstStyle>
          <a:p>
            <a:fld id="{F5612C6B-D7F7-924F-A762-0A370DB634A5}" type="slidenum">
              <a:rPr lang="ar-SA" altLang="en-US"/>
              <a:pPr/>
              <a:t>‹#›</a:t>
            </a:fld>
            <a:endParaRPr lang="pt-BR" altLang="en-US"/>
          </a:p>
        </p:txBody>
      </p:sp>
    </p:spTree>
    <p:extLst>
      <p:ext uri="{BB962C8B-B14F-4D97-AF65-F5344CB8AC3E}">
        <p14:creationId xmlns:p14="http://schemas.microsoft.com/office/powerpoint/2010/main" val="714376147"/>
      </p:ext>
    </p:extLst>
  </p:cSld>
  <p:clrMapOvr>
    <a:masterClrMapping/>
  </p:clrMapOvr>
  <p:transition spd="slow" advTm="5000">
    <p:plus/>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ltLang="en-US"/>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pt-BR"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pt-BR"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ea typeface="Arial" charset="0"/>
                <a:cs typeface="Arial" charset="0"/>
              </a:defRPr>
            </a:lvl1pPr>
          </a:lstStyle>
          <a:p>
            <a:fld id="{EC63CB55-DE3C-5546-A9FD-B0498294418F}" type="slidenum">
              <a:rPr lang="ar-SA" altLang="en-US"/>
              <a:pPr/>
              <a:t>‹#›</a:t>
            </a:fld>
            <a:endParaRPr lang="pt-BR" altLang="en-US">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5000">
    <p:plus/>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hyperlink" Target="http://www.ataturkhayati.com/wp-content/uploads/tarsuslu_kara_fatma.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hyperlink" Target="http://www.ataturkhayati.com/wp-content/uploads/kara-fatma-FATMA-SEHER-ERDEN.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hyperlink" Target="http://www.ataturkhayati.com/wp-content/uploads/gordesli-makbule-hanim.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hyperlink" Target="http://www.ataturkhayati.com/wp-content/uploads/klavuz-hatice.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 Id="rId3" Type="http://schemas.openxmlformats.org/officeDocument/2006/relationships/image" Target="../media/image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 Id="rId3" Type="http://schemas.openxmlformats.org/officeDocument/2006/relationships/image" Target="../media/image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 Id="rId3" Type="http://schemas.openxmlformats.org/officeDocument/2006/relationships/image" Target="../media/image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 Id="rId3" Type="http://schemas.openxmlformats.org/officeDocument/2006/relationships/image" Target="../media/image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 Id="rId3" Type="http://schemas.openxmlformats.org/officeDocument/2006/relationships/image" Target="../media/image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 Id="rId3" Type="http://schemas.openxmlformats.org/officeDocument/2006/relationships/image" Target="../media/image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 Id="rId3" Type="http://schemas.openxmlformats.org/officeDocument/2006/relationships/image" Target="../media/image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 Id="rId3" Type="http://schemas.openxmlformats.org/officeDocument/2006/relationships/image" Target="../media/image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eg"/><Relationship Id="rId3" Type="http://schemas.openxmlformats.org/officeDocument/2006/relationships/image" Target="../media/image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 Id="rId3" Type="http://schemas.openxmlformats.org/officeDocument/2006/relationships/image" Target="../media/image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jpeg"/><Relationship Id="rId3" Type="http://schemas.openxmlformats.org/officeDocument/2006/relationships/image" Target="../media/image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 Id="rId3" Type="http://schemas.openxmlformats.org/officeDocument/2006/relationships/image" Target="../media/image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jpeg"/><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6.tiff"/><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 Id="rId3" Type="http://schemas.openxmlformats.org/officeDocument/2006/relationships/image" Target="../media/image3.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 Id="rId3" Type="http://schemas.openxmlformats.org/officeDocument/2006/relationships/image" Target="../media/image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 Id="rId3" Type="http://schemas.openxmlformats.org/officeDocument/2006/relationships/image" Target="../media/image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 Id="rId3" Type="http://schemas.openxmlformats.org/officeDocument/2006/relationships/image" Target="../media/image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19mayis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70" y="270953"/>
            <a:ext cx="8276403" cy="6207302"/>
          </a:xfrm>
          <a:prstGeom prst="rect">
            <a:avLst/>
          </a:prstGeom>
          <a:ln>
            <a:solidFill>
              <a:schemeClr val="tx1"/>
            </a:solidFill>
          </a:ln>
        </p:spPr>
      </p:pic>
      <p:sp>
        <p:nvSpPr>
          <p:cNvPr id="2" name="Title 1"/>
          <p:cNvSpPr>
            <a:spLocks noGrp="1"/>
          </p:cNvSpPr>
          <p:nvPr>
            <p:ph type="ctrTitle"/>
          </p:nvPr>
        </p:nvSpPr>
        <p:spPr>
          <a:xfrm>
            <a:off x="72895" y="188640"/>
            <a:ext cx="6715656" cy="1470025"/>
          </a:xfrm>
        </p:spPr>
        <p:txBody>
          <a:bodyPr>
            <a:noAutofit/>
          </a:bodyPr>
          <a:lstStyle/>
          <a:p>
            <a:r>
              <a:rPr lang="en-US" sz="4400" dirty="0" smtClean="0">
                <a:solidFill>
                  <a:schemeClr val="bg1"/>
                </a:solidFill>
              </a:rPr>
              <a:t>AVUSTRALYA ATATÜRK</a:t>
            </a:r>
            <a:br>
              <a:rPr lang="en-US" sz="4400" dirty="0" smtClean="0">
                <a:solidFill>
                  <a:schemeClr val="bg1"/>
                </a:solidFill>
              </a:rPr>
            </a:br>
            <a:r>
              <a:rPr lang="en-US" sz="4400" dirty="0" smtClean="0">
                <a:solidFill>
                  <a:schemeClr val="bg1"/>
                </a:solidFill>
              </a:rPr>
              <a:t>KÜLTÜR MERKEZİ</a:t>
            </a:r>
            <a:endParaRPr lang="en-US" sz="4400" dirty="0">
              <a:solidFill>
                <a:schemeClr val="bg1"/>
              </a:solidFill>
            </a:endParaRPr>
          </a:p>
        </p:txBody>
      </p:sp>
      <p:sp>
        <p:nvSpPr>
          <p:cNvPr id="3" name="Subtitle 2"/>
          <p:cNvSpPr>
            <a:spLocks noGrp="1"/>
          </p:cNvSpPr>
          <p:nvPr>
            <p:ph type="subTitle" idx="1"/>
          </p:nvPr>
        </p:nvSpPr>
        <p:spPr>
          <a:xfrm>
            <a:off x="245165" y="4956513"/>
            <a:ext cx="4038803" cy="1746326"/>
          </a:xfrm>
        </p:spPr>
        <p:txBody>
          <a:bodyPr>
            <a:noAutofit/>
          </a:bodyPr>
          <a:lstStyle/>
          <a:p>
            <a:r>
              <a:rPr lang="en-US" sz="3600" dirty="0" smtClean="0">
                <a:solidFill>
                  <a:srgbClr val="FFFFFF"/>
                </a:solidFill>
              </a:rPr>
              <a:t>8 </a:t>
            </a:r>
            <a:r>
              <a:rPr lang="en-US" sz="3600" dirty="0" smtClean="0">
                <a:solidFill>
                  <a:srgbClr val="FFFFFF"/>
                </a:solidFill>
              </a:rPr>
              <a:t>MART </a:t>
            </a:r>
            <a:r>
              <a:rPr lang="en-US" sz="3600" dirty="0" smtClean="0">
                <a:solidFill>
                  <a:srgbClr val="FFFFFF"/>
                </a:solidFill>
              </a:rPr>
              <a:t>2016</a:t>
            </a:r>
            <a:endParaRPr lang="en-US" sz="3600" dirty="0" smtClean="0">
              <a:solidFill>
                <a:srgbClr val="FFFFFF"/>
              </a:solidFill>
            </a:endParaRPr>
          </a:p>
          <a:p>
            <a:r>
              <a:rPr lang="en-US" sz="3600" dirty="0" smtClean="0">
                <a:solidFill>
                  <a:srgbClr val="FFFFFF"/>
                </a:solidFill>
              </a:rPr>
              <a:t>DÜNYA EMEKÇİ KADINLAR GÜNÜ</a:t>
            </a:r>
            <a:endParaRPr lang="en-US" sz="3600" dirty="0">
              <a:solidFill>
                <a:srgbClr val="FFFFFF"/>
              </a:solidFill>
            </a:endParaRPr>
          </a:p>
        </p:txBody>
      </p:sp>
      <p:sp>
        <p:nvSpPr>
          <p:cNvPr id="10" name="TextBox 9"/>
          <p:cNvSpPr txBox="1"/>
          <p:nvPr/>
        </p:nvSpPr>
        <p:spPr>
          <a:xfrm>
            <a:off x="-721835" y="4805739"/>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79372107"/>
      </p:ext>
    </p:extLst>
  </p:cSld>
  <p:clrMapOvr>
    <a:masterClrMapping/>
  </p:clrMapOvr>
  <mc:AlternateContent xmlns:mc="http://schemas.openxmlformats.org/markup-compatibility/2006">
    <mc:Choice xmlns:p14="http://schemas.microsoft.com/office/powerpoint/2010/main" Requires="p14">
      <p:transition spd="slow" p14:dur="2000" advTm="5000">
        <p:wipe/>
      </p:transition>
    </mc:Choice>
    <mc:Fallback>
      <p:transition spd="slow" advTm="500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80194"/>
            <a:ext cx="1714500" cy="26368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251520" y="0"/>
            <a:ext cx="87129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3200" b="1" dirty="0">
                <a:solidFill>
                  <a:srgbClr val="FFFF00"/>
                </a:solidFill>
                <a:latin typeface="+mj-lt"/>
              </a:rPr>
              <a:t>FATMA SEHER ERDEN</a:t>
            </a:r>
          </a:p>
          <a:p>
            <a:pPr algn="ctr"/>
            <a:r>
              <a:rPr lang="tr-TR" altLang="en-US" sz="3200" b="1" dirty="0">
                <a:solidFill>
                  <a:srgbClr val="FFFF00"/>
                </a:solidFill>
                <a:latin typeface="+mj-lt"/>
              </a:rPr>
              <a:t>(ERZURUMLU KARA FATMA)</a:t>
            </a:r>
          </a:p>
        </p:txBody>
      </p:sp>
      <p:sp>
        <p:nvSpPr>
          <p:cNvPr id="4" name="Rectangle 6"/>
          <p:cNvSpPr>
            <a:spLocks noChangeArrowheads="1"/>
          </p:cNvSpPr>
          <p:nvPr/>
        </p:nvSpPr>
        <p:spPr bwMode="auto">
          <a:xfrm>
            <a:off x="1966020" y="1124744"/>
            <a:ext cx="717798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tr-TR" altLang="en-US" dirty="0">
                <a:solidFill>
                  <a:srgbClr val="FFFF00"/>
                </a:solidFill>
                <a:latin typeface="Georgia" charset="0"/>
              </a:rPr>
              <a:t>1888’de Erzurum’da doğdu. Subay Suat Derviş Bey ile evlenip Balkan Savaşı’na </a:t>
            </a:r>
            <a:r>
              <a:rPr lang="tr-TR" altLang="en-US" dirty="0" err="1">
                <a:solidFill>
                  <a:srgbClr val="FFFF00"/>
                </a:solidFill>
                <a:latin typeface="Georgia" charset="0"/>
              </a:rPr>
              <a:t>katıldı.I</a:t>
            </a:r>
            <a:r>
              <a:rPr lang="tr-TR" altLang="en-US" dirty="0">
                <a:solidFill>
                  <a:srgbClr val="FFFF00"/>
                </a:solidFill>
                <a:latin typeface="Georgia" charset="0"/>
              </a:rPr>
              <a:t>. Dünya Savaşı’nda Kafkas Cephesine gitti.1919'daki Kongre günlerinde, Mustafa Kemal'le bizzat görüşebilmek için Sivas'a </a:t>
            </a:r>
            <a:r>
              <a:rPr lang="tr-TR" altLang="en-US" dirty="0" err="1">
                <a:solidFill>
                  <a:srgbClr val="FFFF00"/>
                </a:solidFill>
                <a:latin typeface="Georgia" charset="0"/>
              </a:rPr>
              <a:t>gitti.Bu</a:t>
            </a:r>
            <a:r>
              <a:rPr lang="tr-TR" altLang="en-US" dirty="0">
                <a:solidFill>
                  <a:srgbClr val="FFFF00"/>
                </a:solidFill>
                <a:latin typeface="Georgia" charset="0"/>
              </a:rPr>
              <a:t> görüşmenin ardından, Milis Müfreze Komutanı olarak Batı Cephesinde görevlendirildi. 300 kişiyi aşkın birliği ile Başkomutanlık Meydan Muharebesi’nde Mehmetçikle birlikte destanlar yazdı. Büyük </a:t>
            </a:r>
            <a:r>
              <a:rPr lang="tr-TR" altLang="en-US" dirty="0" err="1">
                <a:solidFill>
                  <a:srgbClr val="FFFF00"/>
                </a:solidFill>
                <a:latin typeface="Georgia" charset="0"/>
              </a:rPr>
              <a:t>Taarruz’un</a:t>
            </a:r>
            <a:r>
              <a:rPr lang="tr-TR" altLang="en-US" dirty="0">
                <a:solidFill>
                  <a:srgbClr val="FFFF00"/>
                </a:solidFill>
                <a:latin typeface="Georgia" charset="0"/>
              </a:rPr>
              <a:t> ilk günlerinde General </a:t>
            </a:r>
            <a:r>
              <a:rPr lang="tr-TR" altLang="en-US" dirty="0" err="1">
                <a:solidFill>
                  <a:srgbClr val="FFFF00"/>
                </a:solidFill>
                <a:latin typeface="Georgia" charset="0"/>
              </a:rPr>
              <a:t>Trikupis‘in</a:t>
            </a:r>
            <a:r>
              <a:rPr lang="tr-TR" altLang="en-US" dirty="0">
                <a:solidFill>
                  <a:srgbClr val="FFFF00"/>
                </a:solidFill>
                <a:latin typeface="Georgia" charset="0"/>
              </a:rPr>
              <a:t> birliğine esir düşmüşse de, kaçarak yeniden müfrezesinin başına </a:t>
            </a:r>
            <a:r>
              <a:rPr lang="tr-TR" altLang="en-US" dirty="0" err="1">
                <a:solidFill>
                  <a:srgbClr val="FFFF00"/>
                </a:solidFill>
                <a:latin typeface="Georgia" charset="0"/>
              </a:rPr>
              <a:t>geçmişti.Kahraman</a:t>
            </a:r>
            <a:r>
              <a:rPr lang="tr-TR" altLang="en-US" dirty="0">
                <a:solidFill>
                  <a:srgbClr val="FFFF00"/>
                </a:solidFill>
                <a:latin typeface="Georgia" charset="0"/>
              </a:rPr>
              <a:t> kadın Kurtuluş Savaşı’ndan sonra “</a:t>
            </a:r>
            <a:r>
              <a:rPr lang="tr-TR" altLang="en-US" dirty="0" err="1">
                <a:solidFill>
                  <a:srgbClr val="FFFF00"/>
                </a:solidFill>
                <a:latin typeface="Georgia" charset="0"/>
              </a:rPr>
              <a:t>üstteğmen</a:t>
            </a:r>
            <a:r>
              <a:rPr lang="tr-TR" altLang="en-US" dirty="0">
                <a:solidFill>
                  <a:srgbClr val="FFFF00"/>
                </a:solidFill>
                <a:latin typeface="Georgia" charset="0"/>
              </a:rPr>
              <a:t>” rütbesi ile emekli oldu. Emekli maaşını Kızılay’a bağışladı. 1954 yılında TBMM kendisine yeni aylık tespit etti.  </a:t>
            </a:r>
          </a:p>
        </p:txBody>
      </p:sp>
      <p:pic>
        <p:nvPicPr>
          <p:cNvPr id="5" name="Picture 4"/>
          <p:cNvPicPr>
            <a:picLocks noChangeAspect="1"/>
          </p:cNvPicPr>
          <p:nvPr/>
        </p:nvPicPr>
        <p:blipFill>
          <a:blip r:embed="rId3"/>
          <a:stretch>
            <a:fillRect/>
          </a:stretch>
        </p:blipFill>
        <p:spPr>
          <a:xfrm>
            <a:off x="323528" y="5373216"/>
            <a:ext cx="1045636" cy="1045636"/>
          </a:xfrm>
          <a:prstGeom prst="rect">
            <a:avLst/>
          </a:prstGeom>
          <a:solidFill>
            <a:schemeClr val="bg1"/>
          </a:solidFill>
        </p:spPr>
      </p:pic>
    </p:spTree>
    <p:extLst>
      <p:ext uri="{BB962C8B-B14F-4D97-AF65-F5344CB8AC3E}">
        <p14:creationId xmlns:p14="http://schemas.microsoft.com/office/powerpoint/2010/main" val="590475890"/>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3000"/>
                            </p:stCondLst>
                            <p:childTnLst>
                              <p:par>
                                <p:cTn id="21" presetID="40" presetClass="entr" presetSubtype="0" fill="hold" nodeType="afterEffect">
                                  <p:stCondLst>
                                    <p:cond delay="0"/>
                                  </p:stCondLst>
                                  <p:iterate type="lt">
                                    <p:tmPct val="10000"/>
                                  </p:iterate>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2989" y="37247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a:solidFill>
                  <a:srgbClr val="FFFF00"/>
                </a:solidFill>
                <a:latin typeface="+mj-lt"/>
              </a:rPr>
              <a:t>HALİME ÇAVUŞ (KOCABIYIK)</a:t>
            </a:r>
          </a:p>
        </p:txBody>
      </p:sp>
      <p:sp>
        <p:nvSpPr>
          <p:cNvPr id="4" name="Rectangle 8"/>
          <p:cNvSpPr>
            <a:spLocks noChangeArrowheads="1"/>
          </p:cNvSpPr>
          <p:nvPr/>
        </p:nvSpPr>
        <p:spPr bwMode="auto">
          <a:xfrm>
            <a:off x="81691" y="891369"/>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1600" dirty="0">
                <a:solidFill>
                  <a:srgbClr val="FFFF00"/>
                </a:solidFill>
                <a:latin typeface="Georgia" charset="0"/>
              </a:rPr>
              <a:t>Kastamonulu Halime Çavuş, uzun yıllar Halim Çavuş zannedildi. Kurtuluş Savaşı’na giderken erkek kılığına girdi, erkek gibi </a:t>
            </a:r>
            <a:r>
              <a:rPr lang="tr-TR" altLang="en-US" sz="1600" dirty="0" err="1">
                <a:solidFill>
                  <a:srgbClr val="FFFF00"/>
                </a:solidFill>
                <a:latin typeface="Georgia" charset="0"/>
              </a:rPr>
              <a:t>traş</a:t>
            </a:r>
            <a:r>
              <a:rPr lang="tr-TR" altLang="en-US" sz="1600" dirty="0">
                <a:solidFill>
                  <a:srgbClr val="FFFF00"/>
                </a:solidFill>
                <a:latin typeface="Georgia" charset="0"/>
              </a:rPr>
              <a:t> oldu, saçını kazıttı ve kimseye kadın olduğunu söylemeden Türk askerinin arasına karıştı. Gün geldi savaş bitti, ancak o ne asker üniformasını çıkardı ne de her sabah </a:t>
            </a:r>
            <a:r>
              <a:rPr lang="tr-TR" altLang="en-US" sz="1600" dirty="0" err="1">
                <a:solidFill>
                  <a:srgbClr val="FFFF00"/>
                </a:solidFill>
                <a:latin typeface="Georgia" charset="0"/>
              </a:rPr>
              <a:t>traş</a:t>
            </a:r>
            <a:r>
              <a:rPr lang="tr-TR" altLang="en-US" sz="1600" dirty="0">
                <a:solidFill>
                  <a:srgbClr val="FFFF00"/>
                </a:solidFill>
                <a:latin typeface="Georgia" charset="0"/>
              </a:rPr>
              <a:t> olmaktan vazgeçti. Savaş sonrası Mustafa Kemal Paşa tarafından Ankara’ya çağrıldı. O’nun “ Seni yollamıyorum, bizim kızımız ol” önerisine “Annem babam  beni bekler” şeklinde cevap veren Halime Çavuş, “Ben ana-babaya </a:t>
            </a:r>
            <a:r>
              <a:rPr lang="tr-TR" altLang="en-US" sz="1600" dirty="0" err="1">
                <a:solidFill>
                  <a:srgbClr val="FFFF00"/>
                </a:solidFill>
                <a:latin typeface="Georgia" charset="0"/>
              </a:rPr>
              <a:t>itiatli</a:t>
            </a:r>
            <a:r>
              <a:rPr lang="tr-TR" altLang="en-US" sz="1600" dirty="0">
                <a:solidFill>
                  <a:srgbClr val="FFFF00"/>
                </a:solidFill>
                <a:latin typeface="Georgia" charset="0"/>
              </a:rPr>
              <a:t> evlada saygı duyarım” diyen Mustafa Kemal Paşa tarafından çeşitli hediyeler verilerek tekrar evine yollandı ve kendisine maaş da  bağlandı.</a:t>
            </a:r>
          </a:p>
        </p:txBody>
      </p:sp>
      <p:sp>
        <p:nvSpPr>
          <p:cNvPr id="5" name="Rectangle 9"/>
          <p:cNvSpPr>
            <a:spLocks noChangeArrowheads="1"/>
          </p:cNvSpPr>
          <p:nvPr/>
        </p:nvSpPr>
        <p:spPr bwMode="auto">
          <a:xfrm>
            <a:off x="-108520" y="296733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HAFIZ SELMAN İZBELİ</a:t>
            </a:r>
          </a:p>
        </p:txBody>
      </p:sp>
      <p:sp>
        <p:nvSpPr>
          <p:cNvPr id="6" name="Rectangle 10"/>
          <p:cNvSpPr>
            <a:spLocks noChangeArrowheads="1"/>
          </p:cNvSpPr>
          <p:nvPr/>
        </p:nvSpPr>
        <p:spPr bwMode="auto">
          <a:xfrm>
            <a:off x="81691" y="344351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1600" dirty="0">
                <a:solidFill>
                  <a:srgbClr val="FFFF00"/>
                </a:solidFill>
                <a:latin typeface="Georgia" charset="0"/>
              </a:rPr>
              <a:t>Kastamonu Müdafaa-i Hukuk Cemiyeti Kadınlar Kolu kurucularından ve Kastamonu’da ilk kadın meclisi üyesi, sıkı bir Atatürk hayranı ve kendi deyimiyle bir “Cumhuriyet kadını” idi…Kurtuluş Savaşı sırasında Kastamonu’ </a:t>
            </a:r>
            <a:r>
              <a:rPr lang="tr-TR" altLang="en-US" sz="1600" dirty="0" err="1">
                <a:solidFill>
                  <a:srgbClr val="FFFF00"/>
                </a:solidFill>
                <a:latin typeface="Georgia" charset="0"/>
              </a:rPr>
              <a:t>daki</a:t>
            </a:r>
            <a:r>
              <a:rPr lang="tr-TR" altLang="en-US" sz="1600" dirty="0">
                <a:solidFill>
                  <a:srgbClr val="FFFF00"/>
                </a:solidFill>
                <a:latin typeface="Georgia" charset="0"/>
              </a:rPr>
              <a:t> kadınları toplamış, asker için çorap, kazak, fanila ördürüp cepheye göndermişti. Asker Kastamonu’ya geldiğinde hepsini yolda karşılayıp doyurmuştu. Mustafa Kemal’in  Kastamonu’ya geldiği sırada </a:t>
            </a:r>
            <a:r>
              <a:rPr lang="tr-TR" altLang="en-US" sz="1600" dirty="0" err="1">
                <a:solidFill>
                  <a:srgbClr val="FFFF00"/>
                </a:solidFill>
                <a:latin typeface="Georgia" charset="0"/>
              </a:rPr>
              <a:t>İzbeli</a:t>
            </a:r>
            <a:r>
              <a:rPr lang="tr-TR" altLang="en-US" sz="1600" dirty="0">
                <a:solidFill>
                  <a:srgbClr val="FFFF00"/>
                </a:solidFill>
                <a:latin typeface="Georgia" charset="0"/>
              </a:rPr>
              <a:t> Konağı’nı ziyaret ettiği ve karşılıklı kahve içtikleri söylenmektedir.</a:t>
            </a:r>
          </a:p>
        </p:txBody>
      </p:sp>
      <p:sp>
        <p:nvSpPr>
          <p:cNvPr id="7" name="Rectangle 11"/>
          <p:cNvSpPr>
            <a:spLocks noChangeArrowheads="1"/>
          </p:cNvSpPr>
          <p:nvPr/>
        </p:nvSpPr>
        <p:spPr bwMode="auto">
          <a:xfrm>
            <a:off x="-108520" y="521436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GÖRDESLİ MAKBULE HANIM</a:t>
            </a:r>
          </a:p>
        </p:txBody>
      </p:sp>
      <p:sp>
        <p:nvSpPr>
          <p:cNvPr id="8" name="Rectangle 12"/>
          <p:cNvSpPr>
            <a:spLocks noChangeArrowheads="1"/>
          </p:cNvSpPr>
          <p:nvPr/>
        </p:nvSpPr>
        <p:spPr bwMode="auto">
          <a:xfrm>
            <a:off x="107504" y="573325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1600" dirty="0">
                <a:solidFill>
                  <a:srgbClr val="FFFF00"/>
                </a:solidFill>
                <a:latin typeface="Georgia" charset="0"/>
              </a:rPr>
              <a:t>1921’de eşi </a:t>
            </a:r>
            <a:r>
              <a:rPr lang="tr-TR" altLang="en-US" sz="1600" dirty="0" err="1">
                <a:solidFill>
                  <a:srgbClr val="FFFF00"/>
                </a:solidFill>
                <a:latin typeface="Georgia" charset="0"/>
              </a:rPr>
              <a:t>Ustrumcalı</a:t>
            </a:r>
            <a:r>
              <a:rPr lang="tr-TR" altLang="en-US" sz="1600" dirty="0">
                <a:solidFill>
                  <a:srgbClr val="FFFF00"/>
                </a:solidFill>
                <a:latin typeface="Georgia" charset="0"/>
              </a:rPr>
              <a:t> Ali Efe ile birlikte Milli Mücadelede çete savaşlarına katılmıştı. 17 Mart 1922’de Akhisar Sungurlu hududu üzerinde bulunan Koca </a:t>
            </a:r>
            <a:r>
              <a:rPr lang="tr-TR" altLang="en-US" sz="1600" dirty="0" err="1">
                <a:solidFill>
                  <a:srgbClr val="FFFF00"/>
                </a:solidFill>
                <a:latin typeface="Georgia" charset="0"/>
              </a:rPr>
              <a:t>Yayla’da</a:t>
            </a:r>
            <a:r>
              <a:rPr lang="tr-TR" altLang="en-US" sz="1600" dirty="0">
                <a:solidFill>
                  <a:srgbClr val="FFFF00"/>
                </a:solidFill>
                <a:latin typeface="Georgia" charset="0"/>
              </a:rPr>
              <a:t> elinde silah düşmanla en ön safta savaşırken başından vurularak şehit edilmişti. Henüz 21 yaşındaydı.</a:t>
            </a:r>
          </a:p>
        </p:txBody>
      </p:sp>
      <p:pic>
        <p:nvPicPr>
          <p:cNvPr id="9" name="Picture 8"/>
          <p:cNvPicPr>
            <a:picLocks noChangeAspect="1"/>
          </p:cNvPicPr>
          <p:nvPr/>
        </p:nvPicPr>
        <p:blipFill>
          <a:blip r:embed="rId2"/>
          <a:stretch>
            <a:fillRect/>
          </a:stretch>
        </p:blipFill>
        <p:spPr>
          <a:xfrm>
            <a:off x="251520" y="174295"/>
            <a:ext cx="720080" cy="720080"/>
          </a:xfrm>
          <a:prstGeom prst="rect">
            <a:avLst/>
          </a:prstGeom>
          <a:solidFill>
            <a:schemeClr val="bg1"/>
          </a:solidFill>
        </p:spPr>
      </p:pic>
    </p:spTree>
    <p:extLst>
      <p:ext uri="{BB962C8B-B14F-4D97-AF65-F5344CB8AC3E}">
        <p14:creationId xmlns:p14="http://schemas.microsoft.com/office/powerpoint/2010/main" val="1121990486"/>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58800"/>
                            </p:stCondLst>
                            <p:childTnLst>
                              <p:par>
                                <p:cTn id="17" presetID="53"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5">
                                            <p:txEl>
                                              <p:pRg st="0" end="0"/>
                                            </p:txEl>
                                          </p:spTgt>
                                        </p:tgtEl>
                                      </p:cBhvr>
                                    </p:animEffect>
                                  </p:childTnLst>
                                </p:cTn>
                              </p:par>
                            </p:childTnLst>
                          </p:cTn>
                        </p:par>
                        <p:par>
                          <p:cTn id="22" fill="hold">
                            <p:stCondLst>
                              <p:cond delay="598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03800"/>
                            </p:stCondLst>
                            <p:childTnLst>
                              <p:par>
                                <p:cTn id="29" presetID="53"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par>
                          <p:cTn id="34" fill="hold">
                            <p:stCondLst>
                              <p:cond delay="104800"/>
                            </p:stCondLst>
                            <p:childTnLst>
                              <p:par>
                                <p:cTn id="35" presetID="40" presetClass="entr" presetSubtype="0" fill="hold" nodeType="afterEffect">
                                  <p:stCondLst>
                                    <p:cond delay="0"/>
                                  </p:stCondLst>
                                  <p:iterate type="lt">
                                    <p:tmPct val="10000"/>
                                  </p:iterate>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1000"/>
                                        <p:tgtEl>
                                          <p:spTgt spid="8">
                                            <p:txEl>
                                              <p:pRg st="0" end="0"/>
                                            </p:txEl>
                                          </p:spTgt>
                                        </p:tgtEl>
                                      </p:cBhvr>
                                    </p:animEffect>
                                    <p:anim calcmode="lin" valueType="num">
                                      <p:cBhvr>
                                        <p:cTn id="38" dur="1000" fill="hold"/>
                                        <p:tgtEl>
                                          <p:spTgt spid="8">
                                            <p:txEl>
                                              <p:pRg st="0" end="0"/>
                                            </p:txEl>
                                          </p:spTgt>
                                        </p:tgtEl>
                                        <p:attrNameLst>
                                          <p:attrName>ppt_x</p:attrName>
                                        </p:attrNameLst>
                                      </p:cBhvr>
                                      <p:tavLst>
                                        <p:tav tm="0">
                                          <p:val>
                                            <p:strVal val="#ppt_x-.1"/>
                                          </p:val>
                                        </p:tav>
                                        <p:tav tm="100000">
                                          <p:val>
                                            <p:strVal val="#ppt_x"/>
                                          </p:val>
                                        </p:tav>
                                      </p:tavLst>
                                    </p:anim>
                                    <p:anim calcmode="lin" valueType="num">
                                      <p:cBhvr>
                                        <p:cTn id="39"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5" y="1052736"/>
            <a:ext cx="3019425" cy="2019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3239642" y="188640"/>
            <a:ext cx="6011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2800" b="1" dirty="0">
                <a:solidFill>
                  <a:srgbClr val="FFFF00"/>
                </a:solidFill>
                <a:latin typeface="+mj-lt"/>
              </a:rPr>
              <a:t>ÇETE EMİR AYŞE</a:t>
            </a:r>
          </a:p>
        </p:txBody>
      </p:sp>
      <p:sp>
        <p:nvSpPr>
          <p:cNvPr id="4" name="Rectangle 6"/>
          <p:cNvSpPr>
            <a:spLocks noChangeArrowheads="1"/>
          </p:cNvSpPr>
          <p:nvPr/>
        </p:nvSpPr>
        <p:spPr bwMode="auto">
          <a:xfrm>
            <a:off x="3095179" y="711860"/>
            <a:ext cx="615632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1600" dirty="0">
                <a:solidFill>
                  <a:srgbClr val="FFFF00"/>
                </a:solidFill>
                <a:latin typeface="Georgia" charset="0"/>
              </a:rPr>
              <a:t>Yunan askeri Aydın’a doğru geldiğinde iki arkadaşı ile birlikte Menderes’in diğer tarafına geçmeye çalışan Emir Ayşe, arkadaşlarının kayıktan düşüp boğulması sonucunda geri dönmüş ve Çanakkale’de ölen kocasından kalan tek hatıra elmas küpelerini bozdurup kendine bir tüfek almış, dağa çıkmış, Yörük Ali Efe’ye katılmıştı. Aydın’ın kurtuluşu olan 7 Eylül tarihine kadar Yunanlılarla savaşmıştı. Savaş sonrası Atatürk İstasyon Meydanı’nda Çete Emir Ayşe’nin de aralarında bulunduğu kahramanlara İstiklal Madalyası takmıştı. “Savaştım Yunana karşı, elimde kalan en değerli şey Atatürk’ün göğsüme taktığı İstiklal Madalyasıdır” demişti.  </a:t>
            </a:r>
          </a:p>
        </p:txBody>
      </p:sp>
      <p:sp>
        <p:nvSpPr>
          <p:cNvPr id="5" name="Rectangle 7"/>
          <p:cNvSpPr>
            <a:spLocks noChangeArrowheads="1"/>
          </p:cNvSpPr>
          <p:nvPr/>
        </p:nvSpPr>
        <p:spPr bwMode="auto">
          <a:xfrm>
            <a:off x="90206" y="4080950"/>
            <a:ext cx="35456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2800" b="1" dirty="0">
                <a:solidFill>
                  <a:srgbClr val="FFFF00"/>
                </a:solidFill>
                <a:latin typeface="+mj-lt"/>
              </a:rPr>
              <a:t>TAYYAR RAHMİYE</a:t>
            </a:r>
          </a:p>
        </p:txBody>
      </p:sp>
      <p:sp>
        <p:nvSpPr>
          <p:cNvPr id="6" name="Rectangle 8"/>
          <p:cNvSpPr>
            <a:spLocks noChangeArrowheads="1"/>
          </p:cNvSpPr>
          <p:nvPr/>
        </p:nvSpPr>
        <p:spPr bwMode="auto">
          <a:xfrm>
            <a:off x="90206" y="4566027"/>
            <a:ext cx="9144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1800" dirty="0">
                <a:solidFill>
                  <a:srgbClr val="FFFF00"/>
                </a:solidFill>
                <a:latin typeface="Georgia" charset="0"/>
              </a:rPr>
              <a:t>Adanalı </a:t>
            </a:r>
            <a:r>
              <a:rPr lang="tr-TR" altLang="en-US" sz="1800" dirty="0" err="1">
                <a:solidFill>
                  <a:srgbClr val="FFFF00"/>
                </a:solidFill>
                <a:latin typeface="Georgia" charset="0"/>
              </a:rPr>
              <a:t>Rahmiye</a:t>
            </a:r>
            <a:r>
              <a:rPr lang="tr-TR" altLang="en-US" sz="1800" dirty="0">
                <a:solidFill>
                  <a:srgbClr val="FFFF00"/>
                </a:solidFill>
                <a:latin typeface="Georgia" charset="0"/>
              </a:rPr>
              <a:t> Hanım 9.Tümenin 1920 yılında Fransızlar ile yaptığı muharebeye müfrezesiyle katılmıştı. Başlıca görevi, keşif ve cephe gerisinde kundakçılık yapmaktı. Osmaniye yakınındaki demiryolu tünelini o patlatmıştı ve bölgedeki düşmanın cephane ikmalini büyük sekteye uğratmıştı. 1920’de Fransızlara karşı harekete geçildiği sırada askerlerde bir duraksama olunca “Ben kadın olduğum halde ayakta duruyorum da siz erkek olarak yerlerde sürünmekten utanmıyor musunuz?” demiş ve aynı muharebede ateş hattında kalan iki arkadaşını korumak için ileriye atıldığında şehit olmuştu.</a:t>
            </a:r>
          </a:p>
        </p:txBody>
      </p:sp>
      <p:pic>
        <p:nvPicPr>
          <p:cNvPr id="7" name="Picture 6"/>
          <p:cNvPicPr>
            <a:picLocks noChangeAspect="1"/>
          </p:cNvPicPr>
          <p:nvPr/>
        </p:nvPicPr>
        <p:blipFill>
          <a:blip r:embed="rId3"/>
          <a:stretch>
            <a:fillRect/>
          </a:stretch>
        </p:blipFill>
        <p:spPr>
          <a:xfrm>
            <a:off x="251520" y="174295"/>
            <a:ext cx="720080" cy="720080"/>
          </a:xfrm>
          <a:prstGeom prst="rect">
            <a:avLst/>
          </a:prstGeom>
          <a:solidFill>
            <a:schemeClr val="bg1"/>
          </a:solidFill>
        </p:spPr>
      </p:pic>
    </p:spTree>
    <p:extLst>
      <p:ext uri="{BB962C8B-B14F-4D97-AF65-F5344CB8AC3E}">
        <p14:creationId xmlns:p14="http://schemas.microsoft.com/office/powerpoint/2010/main" val="1817020552"/>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58100"/>
                            </p:stCondLst>
                            <p:childTnLst>
                              <p:par>
                                <p:cTn id="21" presetID="53" presetClass="entr" presetSubtype="0"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5" dur="1000"/>
                                        <p:tgtEl>
                                          <p:spTgt spid="5">
                                            <p:txEl>
                                              <p:pRg st="0" end="0"/>
                                            </p:txEl>
                                          </p:spTgt>
                                        </p:tgtEl>
                                      </p:cBhvr>
                                    </p:animEffect>
                                  </p:childTnLst>
                                </p:cTn>
                              </p:par>
                            </p:childTnLst>
                          </p:cTn>
                        </p:par>
                        <p:par>
                          <p:cTn id="26" fill="hold">
                            <p:stCondLst>
                              <p:cond delay="59100"/>
                            </p:stCondLst>
                            <p:childTnLst>
                              <p:par>
                                <p:cTn id="27" presetID="40" presetClass="entr" presetSubtype="0" fill="hold" nodeType="afterEffect">
                                  <p:stCondLst>
                                    <p:cond delay="0"/>
                                  </p:stCondLst>
                                  <p:iterate type="lt">
                                    <p:tmPct val="10000"/>
                                  </p:iterate>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26064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3200" b="1" dirty="0">
                <a:solidFill>
                  <a:srgbClr val="FFFF00"/>
                </a:solidFill>
                <a:latin typeface="+mj-lt"/>
              </a:rPr>
              <a:t>TARSUSLU KARA FATMA (ADİLE ONBAŞI)</a:t>
            </a:r>
          </a:p>
        </p:txBody>
      </p:sp>
      <p:sp>
        <p:nvSpPr>
          <p:cNvPr id="3" name="Rectangle 10"/>
          <p:cNvSpPr>
            <a:spLocks noChangeArrowheads="1"/>
          </p:cNvSpPr>
          <p:nvPr/>
        </p:nvSpPr>
        <p:spPr bwMode="auto">
          <a:xfrm>
            <a:off x="0" y="80941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Asıl adı Adile olan, Adile hala, Adile Onbaşı diye bilinen kahraman silah arkadaşları arasında “Kara Fatma” olarak anılırdı. 8-10 kişilik milis kuvvetiyle Afyon Savaşı’na katılmış, Tarsus’un kurtarılmasında da büyük yararlılıklar göstermiştir.</a:t>
            </a:r>
          </a:p>
        </p:txBody>
      </p:sp>
      <p:sp>
        <p:nvSpPr>
          <p:cNvPr id="4" name="Rectangle 11"/>
          <p:cNvSpPr>
            <a:spLocks noChangeArrowheads="1"/>
          </p:cNvSpPr>
          <p:nvPr/>
        </p:nvSpPr>
        <p:spPr bwMode="auto">
          <a:xfrm>
            <a:off x="0" y="2041684"/>
            <a:ext cx="90364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3200" b="1" dirty="0">
                <a:solidFill>
                  <a:srgbClr val="FFFF00"/>
                </a:solidFill>
                <a:latin typeface="+mj-lt"/>
              </a:rPr>
              <a:t>KILAVUZ HATİCE</a:t>
            </a:r>
          </a:p>
        </p:txBody>
      </p:sp>
      <p:sp>
        <p:nvSpPr>
          <p:cNvPr id="5" name="Rectangle 12"/>
          <p:cNvSpPr>
            <a:spLocks noChangeArrowheads="1"/>
          </p:cNvSpPr>
          <p:nvPr/>
        </p:nvSpPr>
        <p:spPr bwMode="auto">
          <a:xfrm>
            <a:off x="0" y="2504718"/>
            <a:ext cx="93249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Adana’da </a:t>
            </a:r>
            <a:r>
              <a:rPr lang="tr-TR" altLang="en-US" sz="2000" dirty="0" err="1">
                <a:solidFill>
                  <a:srgbClr val="FFFF00"/>
                </a:solidFill>
                <a:latin typeface="Georgia" charset="0"/>
              </a:rPr>
              <a:t>Fransızlar’a</a:t>
            </a:r>
            <a:r>
              <a:rPr lang="tr-TR" altLang="en-US" sz="2000" dirty="0">
                <a:solidFill>
                  <a:srgbClr val="FFFF00"/>
                </a:solidFill>
                <a:latin typeface="Georgia" charset="0"/>
              </a:rPr>
              <a:t> karşı verilen mücadelede yer alan ve milis kuvvetlerine katılan Kılavuz Hatice, 8 Mayıs 1920’de milli kuvvetler Pozantı’da taarruza başladığında, kritik bir duruma düşen Fransızları kandırarak kılavuzluk etmişti. Hatice, kılavuzluk yaptığı </a:t>
            </a:r>
            <a:r>
              <a:rPr lang="tr-TR" altLang="en-US" sz="2000" dirty="0" err="1">
                <a:solidFill>
                  <a:srgbClr val="FFFF00"/>
                </a:solidFill>
                <a:latin typeface="Georgia" charset="0"/>
              </a:rPr>
              <a:t>Fransızlar’a</a:t>
            </a:r>
            <a:r>
              <a:rPr lang="tr-TR" altLang="en-US" sz="2000" dirty="0">
                <a:solidFill>
                  <a:srgbClr val="FFFF00"/>
                </a:solidFill>
                <a:latin typeface="Georgia" charset="0"/>
              </a:rPr>
              <a:t> yanlış yol göstererek </a:t>
            </a:r>
            <a:r>
              <a:rPr lang="tr-TR" altLang="en-US" sz="2000" dirty="0" err="1">
                <a:solidFill>
                  <a:srgbClr val="FFFF00"/>
                </a:solidFill>
                <a:latin typeface="Georgia" charset="0"/>
              </a:rPr>
              <a:t>Karboğazı</a:t>
            </a:r>
            <a:r>
              <a:rPr lang="tr-TR" altLang="en-US" sz="2000" dirty="0">
                <a:solidFill>
                  <a:srgbClr val="FFFF00"/>
                </a:solidFill>
                <a:latin typeface="Georgia" charset="0"/>
              </a:rPr>
              <a:t>’ </a:t>
            </a:r>
            <a:r>
              <a:rPr lang="tr-TR" altLang="en-US" sz="2000" dirty="0" err="1">
                <a:solidFill>
                  <a:srgbClr val="FFFF00"/>
                </a:solidFill>
                <a:latin typeface="Georgia" charset="0"/>
              </a:rPr>
              <a:t>na</a:t>
            </a:r>
            <a:r>
              <a:rPr lang="tr-TR" altLang="en-US" sz="2000" dirty="0">
                <a:solidFill>
                  <a:srgbClr val="FFFF00"/>
                </a:solidFill>
                <a:latin typeface="Georgia" charset="0"/>
              </a:rPr>
              <a:t> sokmuştu. Boğazda sıkışan Fransızlar, Türk askerine esir düşmüştü.</a:t>
            </a:r>
          </a:p>
        </p:txBody>
      </p:sp>
      <p:sp>
        <p:nvSpPr>
          <p:cNvPr id="6" name="Rectangle 6"/>
          <p:cNvSpPr>
            <a:spLocks noChangeArrowheads="1"/>
          </p:cNvSpPr>
          <p:nvPr/>
        </p:nvSpPr>
        <p:spPr bwMode="auto">
          <a:xfrm>
            <a:off x="0" y="428438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SAİME HANIM</a:t>
            </a:r>
          </a:p>
        </p:txBody>
      </p:sp>
      <p:sp>
        <p:nvSpPr>
          <p:cNvPr id="7" name="Rectangle 7"/>
          <p:cNvSpPr>
            <a:spLocks noChangeArrowheads="1"/>
          </p:cNvSpPr>
          <p:nvPr/>
        </p:nvSpPr>
        <p:spPr bwMode="auto">
          <a:xfrm>
            <a:off x="0" y="4776159"/>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Milli Mücadele döneminde 15 Mayıs 1919’da Kadıköy’de düzenlenen mitingde yer almış, mitingden sonra tutuklandıysa da kaçarak mücadeleye katılmış, yaralanmış ve İstiklal Madalyası almıştı. Savaştan sonra İstanbul Lisesinde edebiyat öğretmenliği yapmıştı.  </a:t>
            </a:r>
          </a:p>
        </p:txBody>
      </p:sp>
      <p:pic>
        <p:nvPicPr>
          <p:cNvPr id="10" name="Picture 9"/>
          <p:cNvPicPr>
            <a:picLocks noChangeAspect="1"/>
          </p:cNvPicPr>
          <p:nvPr/>
        </p:nvPicPr>
        <p:blipFill>
          <a:blip r:embed="rId2"/>
          <a:stretch>
            <a:fillRect/>
          </a:stretch>
        </p:blipFill>
        <p:spPr>
          <a:xfrm>
            <a:off x="7884368" y="5784775"/>
            <a:ext cx="720080" cy="720080"/>
          </a:xfrm>
          <a:prstGeom prst="rect">
            <a:avLst/>
          </a:prstGeom>
          <a:solidFill>
            <a:schemeClr val="bg1"/>
          </a:solidFill>
        </p:spPr>
      </p:pic>
    </p:spTree>
    <p:extLst>
      <p:ext uri="{BB962C8B-B14F-4D97-AF65-F5344CB8AC3E}">
        <p14:creationId xmlns:p14="http://schemas.microsoft.com/office/powerpoint/2010/main" val="903564440"/>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23200"/>
                            </p:stCondLst>
                            <p:childTnLst>
                              <p:par>
                                <p:cTn id="17" presetID="53"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4">
                                            <p:txEl>
                                              <p:pRg st="0" end="0"/>
                                            </p:txEl>
                                          </p:spTgt>
                                        </p:tgtEl>
                                      </p:cBhvr>
                                    </p:animEffect>
                                  </p:childTnLst>
                                </p:cTn>
                              </p:par>
                            </p:childTnLst>
                          </p:cTn>
                        </p:par>
                        <p:par>
                          <p:cTn id="22" fill="hold">
                            <p:stCondLst>
                              <p:cond delay="242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58300"/>
                            </p:stCondLst>
                            <p:childTnLst>
                              <p:par>
                                <p:cTn id="29" presetID="53" presetClass="entr" presetSubtype="0"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1000"/>
                                        <p:tgtEl>
                                          <p:spTgt spid="6">
                                            <p:txEl>
                                              <p:pRg st="0" end="0"/>
                                            </p:txEl>
                                          </p:spTgt>
                                        </p:tgtEl>
                                      </p:cBhvr>
                                    </p:animEffect>
                                  </p:childTnLst>
                                </p:cTn>
                              </p:par>
                            </p:childTnLst>
                          </p:cTn>
                        </p:par>
                        <p:par>
                          <p:cTn id="34" fill="hold">
                            <p:stCondLst>
                              <p:cond delay="59300"/>
                            </p:stCondLst>
                            <p:childTnLst>
                              <p:par>
                                <p:cTn id="35" presetID="40" presetClass="entr" presetSubtype="0" fill="hold" nodeType="afterEffect">
                                  <p:stCondLst>
                                    <p:cond delay="0"/>
                                  </p:stCondLst>
                                  <p:iterate type="lt">
                                    <p:tmPct val="10000"/>
                                  </p:iterate>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20712" y="40466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YİRİK FATMA</a:t>
            </a:r>
          </a:p>
        </p:txBody>
      </p:sp>
      <p:sp>
        <p:nvSpPr>
          <p:cNvPr id="3" name="Rectangle 9"/>
          <p:cNvSpPr>
            <a:spLocks noChangeArrowheads="1"/>
          </p:cNvSpPr>
          <p:nvPr/>
        </p:nvSpPr>
        <p:spPr bwMode="auto">
          <a:xfrm>
            <a:off x="20712" y="970558"/>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Gaziantep’te Fransızlara karşı verilen savaşta (1920/1921) çete teşkilatına katılmak isteyen Yirik Fatma gelmesini istemeyenlere karşı «Benim kanım, sizinkinden daha mı şirindir?» cevabını vermiş ve çetecilerle birlikte yola çıkmıştı.</a:t>
            </a:r>
          </a:p>
        </p:txBody>
      </p:sp>
      <p:sp>
        <p:nvSpPr>
          <p:cNvPr id="4" name="Rectangle 10"/>
          <p:cNvSpPr>
            <a:spLocks noChangeArrowheads="1"/>
          </p:cNvSpPr>
          <p:nvPr/>
        </p:nvSpPr>
        <p:spPr bwMode="auto">
          <a:xfrm>
            <a:off x="0" y="248901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NACİYE HANIM</a:t>
            </a:r>
          </a:p>
        </p:txBody>
      </p:sp>
      <p:sp>
        <p:nvSpPr>
          <p:cNvPr id="5" name="Rectangle 11"/>
          <p:cNvSpPr>
            <a:spLocks noChangeArrowheads="1"/>
          </p:cNvSpPr>
          <p:nvPr/>
        </p:nvSpPr>
        <p:spPr bwMode="auto">
          <a:xfrm>
            <a:off x="-331" y="3135201"/>
            <a:ext cx="91443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tr-TR" altLang="en-US" sz="2000" dirty="0">
                <a:solidFill>
                  <a:srgbClr val="FFFF00"/>
                </a:solidFill>
                <a:latin typeface="Georgia" charset="0"/>
              </a:rPr>
              <a:t>20 Mayıs 1919 tarihinde İstanbul Üsküdar’da düzenlenen mitinge katılan ve söz alan kahramanımız bu mücadelede kadınların da erkeklere yardım edeceği konusunda teminat vermişti. </a:t>
            </a:r>
          </a:p>
        </p:txBody>
      </p:sp>
      <p:sp>
        <p:nvSpPr>
          <p:cNvPr id="6" name="Rectangle 12"/>
          <p:cNvSpPr>
            <a:spLocks noChangeArrowheads="1"/>
          </p:cNvSpPr>
          <p:nvPr/>
        </p:nvSpPr>
        <p:spPr bwMode="auto">
          <a:xfrm>
            <a:off x="-12824" y="431456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FAİKA HAKKI</a:t>
            </a:r>
          </a:p>
        </p:txBody>
      </p:sp>
      <p:sp>
        <p:nvSpPr>
          <p:cNvPr id="7" name="Rectangle 13"/>
          <p:cNvSpPr>
            <a:spLocks noChangeArrowheads="1"/>
          </p:cNvSpPr>
          <p:nvPr/>
        </p:nvSpPr>
        <p:spPr bwMode="auto">
          <a:xfrm>
            <a:off x="-12824" y="489933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1919’un Kasım ayında Erzurum Kız Lisesi Müdiresi Faika Hakkı, Muradiye Camii’nde toplanan kadınlara hitaben yaptığı konuşmada, onları etkin protestolarda bulunmaya çağırmıştı. Onun teklifi ile İstanbul’u işgal etmiş olan İtilaf kuvvetleri temsilcilerine ve ABD Senatörlerine tepki telgrafları çekilmişti. </a:t>
            </a:r>
          </a:p>
        </p:txBody>
      </p:sp>
      <p:pic>
        <p:nvPicPr>
          <p:cNvPr id="8" name="Picture 7"/>
          <p:cNvPicPr>
            <a:picLocks noChangeAspect="1"/>
          </p:cNvPicPr>
          <p:nvPr/>
        </p:nvPicPr>
        <p:blipFill>
          <a:blip r:embed="rId2"/>
          <a:stretch>
            <a:fillRect/>
          </a:stretch>
        </p:blipFill>
        <p:spPr>
          <a:xfrm>
            <a:off x="251520" y="174295"/>
            <a:ext cx="720080" cy="720080"/>
          </a:xfrm>
          <a:prstGeom prst="rect">
            <a:avLst/>
          </a:prstGeom>
          <a:solidFill>
            <a:schemeClr val="bg1"/>
          </a:solidFill>
        </p:spPr>
      </p:pic>
    </p:spTree>
    <p:extLst>
      <p:ext uri="{BB962C8B-B14F-4D97-AF65-F5344CB8AC3E}">
        <p14:creationId xmlns:p14="http://schemas.microsoft.com/office/powerpoint/2010/main" val="1894979611"/>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22600"/>
                            </p:stCondLst>
                            <p:childTnLst>
                              <p:par>
                                <p:cTn id="17" presetID="53"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4">
                                            <p:txEl>
                                              <p:pRg st="0" end="0"/>
                                            </p:txEl>
                                          </p:spTgt>
                                        </p:tgtEl>
                                      </p:cBhvr>
                                    </p:animEffect>
                                  </p:childTnLst>
                                </p:cTn>
                              </p:par>
                            </p:childTnLst>
                          </p:cTn>
                        </p:par>
                        <p:par>
                          <p:cTn id="22" fill="hold">
                            <p:stCondLst>
                              <p:cond delay="236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39900"/>
                            </p:stCondLst>
                            <p:childTnLst>
                              <p:par>
                                <p:cTn id="29" presetID="53" presetClass="entr" presetSubtype="0"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1000"/>
                                        <p:tgtEl>
                                          <p:spTgt spid="6">
                                            <p:txEl>
                                              <p:pRg st="0" end="0"/>
                                            </p:txEl>
                                          </p:spTgt>
                                        </p:tgtEl>
                                      </p:cBhvr>
                                    </p:animEffect>
                                  </p:childTnLst>
                                </p:cTn>
                              </p:par>
                            </p:childTnLst>
                          </p:cTn>
                        </p:par>
                        <p:par>
                          <p:cTn id="34" fill="hold">
                            <p:stCondLst>
                              <p:cond delay="40900"/>
                            </p:stCondLst>
                            <p:childTnLst>
                              <p:par>
                                <p:cTn id="35" presetID="40" presetClass="entr" presetSubtype="0" fill="hold" nodeType="afterEffect">
                                  <p:stCondLst>
                                    <p:cond delay="0"/>
                                  </p:stCondLst>
                                  <p:iterate type="lt">
                                    <p:tmPct val="10000"/>
                                  </p:iterate>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109" y="26964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SULTAN HANIM</a:t>
            </a:r>
          </a:p>
        </p:txBody>
      </p:sp>
      <p:sp>
        <p:nvSpPr>
          <p:cNvPr id="3" name="Rectangle 15"/>
          <p:cNvSpPr>
            <a:spLocks noChangeArrowheads="1"/>
          </p:cNvSpPr>
          <p:nvPr/>
        </p:nvSpPr>
        <p:spPr bwMode="auto">
          <a:xfrm>
            <a:off x="-8219" y="854419"/>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Adana bölgesinde çarpışan partizan müfrezesi geçici olarak Toros Dağlarından geri çekilirken, inekleriyle beraber onlara katılmış, çete dağda kaldıkça ineklerinin sütüyle onları beslemişti. Müfrezedekiler onu sevgiyle “anne” diye çağırmıştı.  </a:t>
            </a:r>
          </a:p>
        </p:txBody>
      </p:sp>
      <p:sp>
        <p:nvSpPr>
          <p:cNvPr id="4" name="Rectangle 17"/>
          <p:cNvSpPr>
            <a:spLocks noChangeArrowheads="1"/>
          </p:cNvSpPr>
          <p:nvPr/>
        </p:nvSpPr>
        <p:spPr bwMode="auto">
          <a:xfrm>
            <a:off x="-8219" y="225091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SÜREYYA SÜLÜN HANIM</a:t>
            </a:r>
          </a:p>
        </p:txBody>
      </p:sp>
      <p:sp>
        <p:nvSpPr>
          <p:cNvPr id="5" name="Rectangle 18"/>
          <p:cNvSpPr>
            <a:spLocks noChangeArrowheads="1"/>
          </p:cNvSpPr>
          <p:nvPr/>
        </p:nvSpPr>
        <p:spPr bwMode="auto">
          <a:xfrm>
            <a:off x="8219" y="3028707"/>
            <a:ext cx="70840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tr-TR" altLang="en-US" sz="2000">
                <a:solidFill>
                  <a:srgbClr val="FFFF00"/>
                </a:solidFill>
                <a:latin typeface="Georgia" charset="0"/>
              </a:rPr>
              <a:t>Van doğumlu Süreyya Hanım Erek kasabasında 500 kişilik bir çeteye katılmış, 1,5 aylık bir çatışmadan sonra yaralanınca Erzurum’a dönmüştü. </a:t>
            </a:r>
          </a:p>
        </p:txBody>
      </p:sp>
      <p:sp>
        <p:nvSpPr>
          <p:cNvPr id="6" name="Rectangle 19"/>
          <p:cNvSpPr>
            <a:spLocks noChangeArrowheads="1"/>
          </p:cNvSpPr>
          <p:nvPr/>
        </p:nvSpPr>
        <p:spPr bwMode="auto">
          <a:xfrm>
            <a:off x="0" y="411371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a:solidFill>
                  <a:srgbClr val="FFFF00"/>
                </a:solidFill>
                <a:latin typeface="+mj-lt"/>
              </a:rPr>
              <a:t>NAZİFE KADIN</a:t>
            </a:r>
          </a:p>
        </p:txBody>
      </p:sp>
      <p:sp>
        <p:nvSpPr>
          <p:cNvPr id="7" name="Rectangle 20"/>
          <p:cNvSpPr>
            <a:spLocks noChangeArrowheads="1"/>
          </p:cNvSpPr>
          <p:nvPr/>
        </p:nvSpPr>
        <p:spPr bwMode="auto">
          <a:xfrm>
            <a:off x="-8219" y="4790105"/>
            <a:ext cx="68310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a:solidFill>
                  <a:srgbClr val="FFFF00"/>
                </a:solidFill>
                <a:latin typeface="Georgia" charset="0"/>
              </a:rPr>
              <a:t>9 Mart 1922’de Çanakkale Bigadiç civarını kuşatan Yunan ordusu Komutanı </a:t>
            </a:r>
            <a:r>
              <a:rPr lang="tr-TR" altLang="en-US" sz="2000" dirty="0" err="1">
                <a:solidFill>
                  <a:srgbClr val="FFFF00"/>
                </a:solidFill>
                <a:latin typeface="Georgia" charset="0"/>
              </a:rPr>
              <a:t>Nazife</a:t>
            </a:r>
            <a:r>
              <a:rPr lang="tr-TR" altLang="en-US" sz="2000" dirty="0">
                <a:solidFill>
                  <a:srgbClr val="FFFF00"/>
                </a:solidFill>
                <a:latin typeface="Georgia" charset="0"/>
              </a:rPr>
              <a:t> Kadın’dan bilgi istemiş, ancak o bilmediğini, bilse bile asla söylemeyeceğini ifade etmiş, bunun üzerine Yunanlılarca fırına atılarak şehit edilmişti.</a:t>
            </a:r>
          </a:p>
        </p:txBody>
      </p:sp>
      <p:pic>
        <p:nvPicPr>
          <p:cNvPr id="8" name="Picture 16"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369" y="3861048"/>
            <a:ext cx="2411412" cy="2708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380312" y="2148021"/>
            <a:ext cx="1368152" cy="1368152"/>
          </a:xfrm>
          <a:prstGeom prst="rect">
            <a:avLst/>
          </a:prstGeom>
          <a:solidFill>
            <a:schemeClr val="bg1"/>
          </a:solidFill>
        </p:spPr>
      </p:pic>
    </p:spTree>
    <p:extLst>
      <p:ext uri="{BB962C8B-B14F-4D97-AF65-F5344CB8AC3E}">
        <p14:creationId xmlns:p14="http://schemas.microsoft.com/office/powerpoint/2010/main" val="1304247517"/>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23300"/>
                            </p:stCondLst>
                            <p:childTnLst>
                              <p:par>
                                <p:cTn id="17" presetID="53"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4">
                                            <p:txEl>
                                              <p:pRg st="0" end="0"/>
                                            </p:txEl>
                                          </p:spTgt>
                                        </p:tgtEl>
                                      </p:cBhvr>
                                    </p:animEffect>
                                  </p:childTnLst>
                                </p:cTn>
                              </p:par>
                            </p:childTnLst>
                          </p:cTn>
                        </p:par>
                        <p:par>
                          <p:cTn id="22" fill="hold">
                            <p:stCondLst>
                              <p:cond delay="243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37200"/>
                            </p:stCondLst>
                            <p:childTnLst>
                              <p:par>
                                <p:cTn id="29" presetID="53" presetClass="entr" presetSubtype="0"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1000"/>
                                        <p:tgtEl>
                                          <p:spTgt spid="6">
                                            <p:txEl>
                                              <p:pRg st="0" end="0"/>
                                            </p:txEl>
                                          </p:spTgt>
                                        </p:tgtEl>
                                      </p:cBhvr>
                                    </p:animEffect>
                                  </p:childTnLst>
                                </p:cTn>
                              </p:par>
                            </p:childTnLst>
                          </p:cTn>
                        </p:par>
                        <p:par>
                          <p:cTn id="34" fill="hold">
                            <p:stCondLst>
                              <p:cond delay="38200"/>
                            </p:stCondLst>
                            <p:childTnLst>
                              <p:par>
                                <p:cTn id="35" presetID="40" presetClass="entr" presetSubtype="0" fill="hold" nodeType="afterEffect">
                                  <p:stCondLst>
                                    <p:cond delay="0"/>
                                  </p:stCondLst>
                                  <p:iterate type="lt">
                                    <p:tmPct val="10000"/>
                                  </p:iterate>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59100"/>
                            </p:stCondLst>
                            <p:childTnLst>
                              <p:par>
                                <p:cTn id="41" presetID="29"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ppt_x</p:attrName>
                                        </p:attrNameLst>
                                      </p:cBhvr>
                                      <p:tavLst>
                                        <p:tav tm="0">
                                          <p:val>
                                            <p:strVal val="#ppt_x-.2"/>
                                          </p:val>
                                        </p:tav>
                                        <p:tav tm="100000">
                                          <p:val>
                                            <p:strVal val="#ppt_x"/>
                                          </p:val>
                                        </p:tav>
                                      </p:tavLst>
                                    </p:anim>
                                    <p:anim calcmode="lin" valueType="num">
                                      <p:cBhvr>
                                        <p:cTn id="4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7099" y="29937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DOMANİÇLİ HABİBE</a:t>
            </a:r>
          </a:p>
        </p:txBody>
      </p:sp>
      <p:sp>
        <p:nvSpPr>
          <p:cNvPr id="3" name="Rectangle 8"/>
          <p:cNvSpPr>
            <a:spLocks noChangeArrowheads="1"/>
          </p:cNvSpPr>
          <p:nvPr/>
        </p:nvSpPr>
        <p:spPr bwMode="auto">
          <a:xfrm>
            <a:off x="37314" y="938627"/>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Kurtuluş Savaşı sırasında cahil evladının </a:t>
            </a:r>
            <a:r>
              <a:rPr lang="tr-TR" altLang="en-US" sz="2000" dirty="0">
                <a:solidFill>
                  <a:srgbClr val="FFFF00"/>
                </a:solidFill>
                <a:latin typeface="+mj-lt"/>
              </a:rPr>
              <a:t>düşmana</a:t>
            </a:r>
            <a:r>
              <a:rPr lang="tr-TR" altLang="en-US" sz="2000" dirty="0">
                <a:solidFill>
                  <a:srgbClr val="FFFF00"/>
                </a:solidFill>
                <a:latin typeface="Georgia" charset="0"/>
              </a:rPr>
              <a:t> yol gösterdiğini duyunca İnegöl’e inmiş, bir kurşunla oğlunu yere serip ardına bakmadan geldiği dağlara geri dönmüştü. </a:t>
            </a:r>
          </a:p>
        </p:txBody>
      </p:sp>
      <p:sp>
        <p:nvSpPr>
          <p:cNvPr id="4" name="Rectangle 9"/>
          <p:cNvSpPr>
            <a:spLocks noChangeArrowheads="1"/>
          </p:cNvSpPr>
          <p:nvPr/>
        </p:nvSpPr>
        <p:spPr bwMode="auto">
          <a:xfrm>
            <a:off x="-17099" y="197665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dirty="0">
                <a:solidFill>
                  <a:srgbClr val="FFFF00"/>
                </a:solidFill>
                <a:latin typeface="+mj-lt"/>
              </a:rPr>
              <a:t>SATI ÇIRPAN</a:t>
            </a:r>
          </a:p>
        </p:txBody>
      </p:sp>
      <p:sp>
        <p:nvSpPr>
          <p:cNvPr id="5" name="Rectangle 10"/>
          <p:cNvSpPr>
            <a:spLocks noChangeArrowheads="1"/>
          </p:cNvSpPr>
          <p:nvPr/>
        </p:nvSpPr>
        <p:spPr bwMode="auto">
          <a:xfrm>
            <a:off x="0" y="2670392"/>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Millet mekteplerinde okuma yazmayı öğrenen Satı Hanım, Kurtuluş Savaşı’nda cepheye sırtında mermi taşımıştı. 1934 yılında Atatürk’ün kadınlara seçme ve seçilme hakkı vermesiyle meclise giren ilk 18 kadın milletvekilinden biri olmuştu. </a:t>
            </a:r>
          </a:p>
        </p:txBody>
      </p:sp>
      <p:sp>
        <p:nvSpPr>
          <p:cNvPr id="6" name="Rectangle 11"/>
          <p:cNvSpPr>
            <a:spLocks noChangeArrowheads="1"/>
          </p:cNvSpPr>
          <p:nvPr/>
        </p:nvSpPr>
        <p:spPr bwMode="auto">
          <a:xfrm>
            <a:off x="-496" y="441754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b="1">
                <a:solidFill>
                  <a:srgbClr val="FFFF00"/>
                </a:solidFill>
                <a:latin typeface="+mj-lt"/>
              </a:rPr>
              <a:t>BİTLİS DEFTERDARININ HANIMI</a:t>
            </a:r>
          </a:p>
        </p:txBody>
      </p:sp>
      <p:sp>
        <p:nvSpPr>
          <p:cNvPr id="7" name="Rectangle 12"/>
          <p:cNvSpPr>
            <a:spLocks noChangeArrowheads="1"/>
          </p:cNvSpPr>
          <p:nvPr/>
        </p:nvSpPr>
        <p:spPr bwMode="auto">
          <a:xfrm>
            <a:off x="24821" y="500232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000" dirty="0">
                <a:solidFill>
                  <a:srgbClr val="FFFF00"/>
                </a:solidFill>
                <a:latin typeface="Georgia" charset="0"/>
              </a:rPr>
              <a:t>Kahramanmaraş’ta düşmana karşı verilen mücadelede en fazla yararlılık gösterenlerin arasında bulunmaktaydı. Kayabaşı Mahallesi’nde 8 düşmanı öldürmüş, daha sonra erkek elbisesi giyerek milis kuvvetlerine katılmıştı.</a:t>
            </a:r>
          </a:p>
        </p:txBody>
      </p:sp>
      <p:pic>
        <p:nvPicPr>
          <p:cNvPr id="8" name="Picture 7"/>
          <p:cNvPicPr>
            <a:picLocks noChangeAspect="1"/>
          </p:cNvPicPr>
          <p:nvPr/>
        </p:nvPicPr>
        <p:blipFill>
          <a:blip r:embed="rId2"/>
          <a:stretch>
            <a:fillRect/>
          </a:stretch>
        </p:blipFill>
        <p:spPr>
          <a:xfrm>
            <a:off x="251520" y="174295"/>
            <a:ext cx="720080" cy="720080"/>
          </a:xfrm>
          <a:prstGeom prst="rect">
            <a:avLst/>
          </a:prstGeom>
          <a:solidFill>
            <a:schemeClr val="bg1"/>
          </a:solidFill>
        </p:spPr>
      </p:pic>
    </p:spTree>
    <p:extLst>
      <p:ext uri="{BB962C8B-B14F-4D97-AF65-F5344CB8AC3E}">
        <p14:creationId xmlns:p14="http://schemas.microsoft.com/office/powerpoint/2010/main" val="1239949782"/>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6600"/>
                            </p:stCondLst>
                            <p:childTnLst>
                              <p:par>
                                <p:cTn id="17" presetID="53"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4">
                                            <p:txEl>
                                              <p:pRg st="0" end="0"/>
                                            </p:txEl>
                                          </p:spTgt>
                                        </p:tgtEl>
                                      </p:cBhvr>
                                    </p:animEffect>
                                  </p:childTnLst>
                                </p:cTn>
                              </p:par>
                            </p:childTnLst>
                          </p:cTn>
                        </p:par>
                        <p:par>
                          <p:cTn id="22" fill="hold">
                            <p:stCondLst>
                              <p:cond delay="176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39000"/>
                            </p:stCondLst>
                            <p:childTnLst>
                              <p:par>
                                <p:cTn id="29" presetID="53" presetClass="entr" presetSubtype="0"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1000"/>
                                        <p:tgtEl>
                                          <p:spTgt spid="6">
                                            <p:txEl>
                                              <p:pRg st="0" end="0"/>
                                            </p:txEl>
                                          </p:spTgt>
                                        </p:tgtEl>
                                      </p:cBhvr>
                                    </p:animEffect>
                                  </p:childTnLst>
                                </p:cTn>
                              </p:par>
                            </p:childTnLst>
                          </p:cTn>
                        </p:par>
                        <p:par>
                          <p:cTn id="34" fill="hold">
                            <p:stCondLst>
                              <p:cond delay="40000"/>
                            </p:stCondLst>
                            <p:childTnLst>
                              <p:par>
                                <p:cTn id="35" presetID="40" presetClass="entr" presetSubtype="0" fill="hold" nodeType="afterEffect">
                                  <p:stCondLst>
                                    <p:cond delay="0"/>
                                  </p:stCondLst>
                                  <p:iterate type="lt">
                                    <p:tmPct val="10000"/>
                                  </p:iterate>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416" y="2878625"/>
            <a:ext cx="2124075" cy="3284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3"/>
          <p:cNvSpPr>
            <a:spLocks noChangeArrowheads="1"/>
          </p:cNvSpPr>
          <p:nvPr/>
        </p:nvSpPr>
        <p:spPr bwMode="auto">
          <a:xfrm>
            <a:off x="0" y="33265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800" b="1" dirty="0">
                <a:solidFill>
                  <a:srgbClr val="FFFF00"/>
                </a:solidFill>
                <a:latin typeface="+mj-lt"/>
              </a:rPr>
              <a:t>İnönü Savaşlarına Katılan ve Madalya Alan 12 Kadından İsimleri Tespit Edilenler:</a:t>
            </a:r>
            <a:r>
              <a:rPr lang="tr-TR" altLang="en-US" sz="3200" b="1" dirty="0">
                <a:solidFill>
                  <a:srgbClr val="FFFF00"/>
                </a:solidFill>
                <a:latin typeface="+mj-lt"/>
              </a:rPr>
              <a:t> </a:t>
            </a:r>
            <a:r>
              <a:rPr lang="tr-TR" altLang="en-US" sz="1800" dirty="0">
                <a:solidFill>
                  <a:srgbClr val="FFFF00"/>
                </a:solidFill>
                <a:latin typeface="+mj-lt"/>
              </a:rPr>
              <a:t>Ali kızı Alime, Hacı Osman kızı Fatma, Besim kızı Şükriye, Musa kızı Fatma, Veli Onbaşı kızı Ayşe, Molla İbrahim kızı Fatma, Ali kızı Ayşe, Molla Hasan kızı Fatma… </a:t>
            </a:r>
          </a:p>
        </p:txBody>
      </p:sp>
      <p:sp>
        <p:nvSpPr>
          <p:cNvPr id="4" name="Rectangle 14"/>
          <p:cNvSpPr>
            <a:spLocks noChangeArrowheads="1"/>
          </p:cNvSpPr>
          <p:nvPr/>
        </p:nvSpPr>
        <p:spPr bwMode="auto">
          <a:xfrm>
            <a:off x="107504" y="2028522"/>
            <a:ext cx="1403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800" b="1">
                <a:solidFill>
                  <a:srgbClr val="FFFF00"/>
                </a:solidFill>
                <a:latin typeface="+mj-lt"/>
              </a:rPr>
              <a:t>VE…</a:t>
            </a:r>
          </a:p>
        </p:txBody>
      </p:sp>
      <p:sp>
        <p:nvSpPr>
          <p:cNvPr id="5" name="Rectangle 15"/>
          <p:cNvSpPr>
            <a:spLocks noChangeArrowheads="1"/>
          </p:cNvSpPr>
          <p:nvPr/>
        </p:nvSpPr>
        <p:spPr bwMode="auto">
          <a:xfrm>
            <a:off x="0" y="2673840"/>
            <a:ext cx="70199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dirty="0">
                <a:solidFill>
                  <a:srgbClr val="FFFF00"/>
                </a:solidFill>
                <a:latin typeface="Georgia" charset="0"/>
              </a:rPr>
              <a:t>Cepheye kimi zaman kağnısı ile kimi zaman sırtında </a:t>
            </a:r>
            <a:r>
              <a:rPr lang="tr-TR" altLang="en-US" dirty="0" err="1">
                <a:solidFill>
                  <a:srgbClr val="FFFF00"/>
                </a:solidFill>
                <a:latin typeface="Georgia" charset="0"/>
              </a:rPr>
              <a:t>erzak,giyecek</a:t>
            </a:r>
            <a:r>
              <a:rPr lang="tr-TR" altLang="en-US" dirty="0">
                <a:solidFill>
                  <a:srgbClr val="FFFF00"/>
                </a:solidFill>
                <a:latin typeface="Georgia" charset="0"/>
              </a:rPr>
              <a:t> ve mermi taşımış, yaralı askerlerin tedavisini üstlenmiş , bir taraftan mitinglere, protestolara katılıp halkı işgal kuvvetlerine karşı harekete geçirmeye çabalamış, yeri gelmiş eline tüfeği alıp mücadeleye katılmış belgelerde adına rastlanmayan daha binlerce eli öpülesi, kahraman Türk kadını…</a:t>
            </a:r>
          </a:p>
        </p:txBody>
      </p:sp>
      <p:sp>
        <p:nvSpPr>
          <p:cNvPr id="6" name="Rectangle 16"/>
          <p:cNvSpPr>
            <a:spLocks noChangeArrowheads="1"/>
          </p:cNvSpPr>
          <p:nvPr/>
        </p:nvSpPr>
        <p:spPr bwMode="auto">
          <a:xfrm>
            <a:off x="-21539" y="5852573"/>
            <a:ext cx="71858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3600" b="1" dirty="0">
                <a:solidFill>
                  <a:srgbClr val="FFFF00"/>
                </a:solidFill>
                <a:latin typeface="+mj-lt"/>
              </a:rPr>
              <a:t>HEPSİNİN RUHU ŞAD OLSUN…</a:t>
            </a:r>
          </a:p>
        </p:txBody>
      </p:sp>
      <p:pic>
        <p:nvPicPr>
          <p:cNvPr id="7" name="Picture 6"/>
          <p:cNvPicPr>
            <a:picLocks noChangeAspect="1"/>
          </p:cNvPicPr>
          <p:nvPr/>
        </p:nvPicPr>
        <p:blipFill>
          <a:blip r:embed="rId3"/>
          <a:stretch>
            <a:fillRect/>
          </a:stretch>
        </p:blipFill>
        <p:spPr>
          <a:xfrm>
            <a:off x="7314393" y="1696113"/>
            <a:ext cx="1080120" cy="1080120"/>
          </a:xfrm>
          <a:prstGeom prst="rect">
            <a:avLst/>
          </a:prstGeom>
          <a:solidFill>
            <a:schemeClr val="bg1"/>
          </a:solidFill>
        </p:spPr>
      </p:pic>
    </p:spTree>
    <p:extLst>
      <p:ext uri="{BB962C8B-B14F-4D97-AF65-F5344CB8AC3E}">
        <p14:creationId xmlns:p14="http://schemas.microsoft.com/office/powerpoint/2010/main" val="1573850321"/>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22500"/>
                            </p:stCondLst>
                            <p:childTnLst>
                              <p:par>
                                <p:cTn id="18" presetID="53" presetClass="entr" presetSubtype="0"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4">
                                            <p:txEl>
                                              <p:pRg st="0" end="0"/>
                                            </p:txEl>
                                          </p:spTgt>
                                        </p:tgtEl>
                                      </p:cBhvr>
                                    </p:animEffect>
                                  </p:childTnLst>
                                </p:cTn>
                              </p:par>
                            </p:childTnLst>
                          </p:cTn>
                        </p:par>
                        <p:par>
                          <p:cTn id="23" fill="hold">
                            <p:stCondLst>
                              <p:cond delay="23500"/>
                            </p:stCondLst>
                            <p:childTnLst>
                              <p:par>
                                <p:cTn id="24" presetID="40" presetClass="entr" presetSubtype="0" fill="hold" nodeType="afterEffect">
                                  <p:stCondLst>
                                    <p:cond delay="0"/>
                                  </p:stCondLst>
                                  <p:iterate type="lt">
                                    <p:tmPct val="10000"/>
                                  </p:iterate>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55800"/>
                            </p:stCondLst>
                            <p:childTnLst>
                              <p:par>
                                <p:cTn id="30" presetID="51" presetClass="entr" presetSubtype="0" fill="hold"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770" decel="100000"/>
                                        <p:tgtEl>
                                          <p:spTgt spid="6">
                                            <p:txEl>
                                              <p:pRg st="0" end="0"/>
                                            </p:txEl>
                                          </p:spTgt>
                                        </p:tgtEl>
                                      </p:cBhvr>
                                    </p:animEffect>
                                    <p:animScale>
                                      <p:cBhvr>
                                        <p:cTn id="33" dur="770" decel="100000"/>
                                        <p:tgtEl>
                                          <p:spTgt spid="6">
                                            <p:txEl>
                                              <p:pRg st="0" end="0"/>
                                            </p:txEl>
                                          </p:spTgt>
                                        </p:tgtEl>
                                      </p:cBhvr>
                                      <p:from x="10000" y="10000"/>
                                      <p:to x="200000" y="450000"/>
                                    </p:animScale>
                                    <p:animScale>
                                      <p:cBhvr>
                                        <p:cTn id="34" dur="1230" accel="100000" fill="hold">
                                          <p:stCondLst>
                                            <p:cond delay="770"/>
                                          </p:stCondLst>
                                        </p:cTn>
                                        <p:tgtEl>
                                          <p:spTgt spid="6">
                                            <p:txEl>
                                              <p:pRg st="0" end="0"/>
                                            </p:txEl>
                                          </p:spTgt>
                                        </p:tgtEl>
                                      </p:cBhvr>
                                      <p:from x="200000" y="450000"/>
                                      <p:to x="100000" y="100000"/>
                                    </p:animScale>
                                    <p:set>
                                      <p:cBhvr>
                                        <p:cTn id="35" dur="770" fill="hold"/>
                                        <p:tgtEl>
                                          <p:spTgt spid="6">
                                            <p:txEl>
                                              <p:pRg st="0" end="0"/>
                                            </p:txEl>
                                          </p:spTgt>
                                        </p:tgtEl>
                                        <p:attrNameLst>
                                          <p:attrName>ppt_x</p:attrName>
                                        </p:attrNameLst>
                                      </p:cBhvr>
                                      <p:to>
                                        <p:strVal val="(0.5)"/>
                                      </p:to>
                                    </p:set>
                                    <p:anim from="(0.5)" to="(#ppt_x)" calcmode="lin" valueType="num">
                                      <p:cBhvr>
                                        <p:cTn id="36" dur="1230" accel="100000" fill="hold">
                                          <p:stCondLst>
                                            <p:cond delay="770"/>
                                          </p:stCondLst>
                                        </p:cTn>
                                        <p:tgtEl>
                                          <p:spTgt spid="6">
                                            <p:txEl>
                                              <p:pRg st="0" end="0"/>
                                            </p:txEl>
                                          </p:spTgt>
                                        </p:tgtEl>
                                        <p:attrNameLst>
                                          <p:attrName>ppt_x</p:attrName>
                                        </p:attrNameLst>
                                      </p:cBhvr>
                                    </p:anim>
                                    <p:set>
                                      <p:cBhvr>
                                        <p:cTn id="37" dur="770" fill="hold"/>
                                        <p:tgtEl>
                                          <p:spTgt spid="6">
                                            <p:txEl>
                                              <p:pRg st="0" end="0"/>
                                            </p:txEl>
                                          </p:spTgt>
                                        </p:tgtEl>
                                        <p:attrNameLst>
                                          <p:attrName>ppt_y</p:attrName>
                                        </p:attrNameLst>
                                      </p:cBhvr>
                                      <p:to>
                                        <p:strVal val="(#ppt_y+0.4)"/>
                                      </p:to>
                                    </p:set>
                                    <p:anim from="(#ppt_y+0.4)" to="(#ppt_y)" calcmode="lin" valueType="num">
                                      <p:cBhvr>
                                        <p:cTn id="38" dur="1230" accel="100000" fill="hold">
                                          <p:stCondLst>
                                            <p:cond delay="770"/>
                                          </p:stCondLst>
                                        </p:cTn>
                                        <p:tgtEl>
                                          <p:spTgt spid="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mhuriyet kadın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79388" y="4292600"/>
            <a:ext cx="8964612" cy="1752600"/>
          </a:xfrm>
        </p:spPr>
        <p:txBody>
          <a:bodyPr/>
          <a:lstStyle/>
          <a:p>
            <a:pPr eaLnBrk="1" hangingPunct="1">
              <a:lnSpc>
                <a:spcPct val="80000"/>
              </a:lnSpc>
            </a:pPr>
            <a:endParaRPr lang="tr-TR" altLang="en-US" sz="2400" b="1" dirty="0">
              <a:solidFill>
                <a:schemeClr val="bg1"/>
              </a:solidFill>
            </a:endParaRPr>
          </a:p>
          <a:p>
            <a:pPr algn="l" eaLnBrk="1" hangingPunct="1">
              <a:lnSpc>
                <a:spcPct val="80000"/>
              </a:lnSpc>
            </a:pPr>
            <a:r>
              <a:rPr lang="tr-TR" altLang="en-US" sz="2400" b="1" dirty="0">
                <a:solidFill>
                  <a:schemeClr val="bg1"/>
                </a:solidFill>
              </a:rPr>
              <a:t>Dünyanın hiçbir yerinde, hiçbir milletinde Anadolu köylü kadınının üstünde kadın çalışmasını zikretmeye imkan yoktur ve dünyada hiçbir milletin kadını </a:t>
            </a:r>
            <a:r>
              <a:rPr lang="tr-TR" altLang="en-US" sz="2400" b="1" i="1" dirty="0">
                <a:solidFill>
                  <a:schemeClr val="bg1"/>
                </a:solidFill>
              </a:rPr>
              <a:t>“Ben Anadolu kadınından daha fazla çalıştım, milletimi kurtuluşa ve zafere götürmekte Anadolu kadını kadar himmet gösterdim”</a:t>
            </a:r>
            <a:r>
              <a:rPr lang="tr-TR" altLang="en-US" sz="2400" b="1" dirty="0">
                <a:solidFill>
                  <a:schemeClr val="bg1"/>
                </a:solidFill>
              </a:rPr>
              <a:t> diyemez.</a:t>
            </a:r>
            <a:br>
              <a:rPr lang="tr-TR" altLang="en-US" sz="2400" b="1" dirty="0">
                <a:solidFill>
                  <a:schemeClr val="bg1"/>
                </a:solidFill>
              </a:rPr>
            </a:br>
            <a:r>
              <a:rPr lang="tr-TR" altLang="en-US" sz="2400" b="1" dirty="0">
                <a:solidFill>
                  <a:schemeClr val="bg1"/>
                </a:solidFill>
              </a:rPr>
              <a:t>						</a:t>
            </a:r>
            <a:r>
              <a:rPr lang="tr-TR" altLang="en-US" sz="1800" b="1" dirty="0">
                <a:solidFill>
                  <a:schemeClr val="bg1"/>
                </a:solidFill>
              </a:rPr>
              <a:t>MUSTAFA KEMAL ATATÜRK</a:t>
            </a:r>
          </a:p>
        </p:txBody>
      </p:sp>
      <p:pic>
        <p:nvPicPr>
          <p:cNvPr id="4" name="Picture 3"/>
          <p:cNvPicPr>
            <a:picLocks noChangeAspect="1"/>
          </p:cNvPicPr>
          <p:nvPr/>
        </p:nvPicPr>
        <p:blipFill>
          <a:blip r:embed="rId3"/>
          <a:stretch>
            <a:fillRect/>
          </a:stretch>
        </p:blipFill>
        <p:spPr>
          <a:xfrm>
            <a:off x="323528" y="3481205"/>
            <a:ext cx="1045636" cy="1045636"/>
          </a:xfrm>
          <a:prstGeom prst="rect">
            <a:avLst/>
          </a:prstGeom>
          <a:solidFill>
            <a:schemeClr val="bg1"/>
          </a:solidFill>
        </p:spPr>
      </p:pic>
    </p:spTree>
    <p:extLst>
      <p:ext uri="{BB962C8B-B14F-4D97-AF65-F5344CB8AC3E}">
        <p14:creationId xmlns:p14="http://schemas.microsoft.com/office/powerpoint/2010/main" val="155591208"/>
      </p:ext>
    </p:extLst>
  </p:cSld>
  <p:clrMapOvr>
    <a:masterClrMapping/>
  </p:clrMapOvr>
  <p:transition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Tarsuslu Kara fatm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72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5172075" y="274638"/>
            <a:ext cx="3971926" cy="417512"/>
          </a:xfrm>
        </p:spPr>
        <p:txBody>
          <a:bodyPr/>
          <a:lstStyle/>
          <a:p>
            <a:pPr eaLnBrk="1" hangingPunct="1"/>
            <a:r>
              <a:rPr lang="tr-TR" altLang="en-US" sz="2800" b="1" u="sng">
                <a:solidFill>
                  <a:srgbClr val="FFFF00"/>
                </a:solidFill>
              </a:rPr>
              <a:t>TARSUSLU KARA FATMA</a:t>
            </a:r>
          </a:p>
        </p:txBody>
      </p:sp>
      <p:sp>
        <p:nvSpPr>
          <p:cNvPr id="3076" name="Rectangle 3"/>
          <p:cNvSpPr>
            <a:spLocks noGrp="1" noChangeArrowheads="1"/>
          </p:cNvSpPr>
          <p:nvPr>
            <p:ph type="body" idx="1"/>
          </p:nvPr>
        </p:nvSpPr>
        <p:spPr>
          <a:xfrm>
            <a:off x="5219700" y="981075"/>
            <a:ext cx="3924300" cy="5876925"/>
          </a:xfrm>
        </p:spPr>
        <p:txBody>
          <a:bodyPr/>
          <a:lstStyle/>
          <a:p>
            <a:pPr eaLnBrk="1" hangingPunct="1">
              <a:buFontTx/>
              <a:buNone/>
            </a:pPr>
            <a:r>
              <a:rPr lang="tr-TR" altLang="en-US" sz="2800" dirty="0">
                <a:solidFill>
                  <a:srgbClr val="FFFF00"/>
                </a:solidFill>
              </a:rPr>
              <a:t>   Asıl adı Adile olan, Adile hala, Adile Onbaşı diye bilinen kahraman silah arkadaşları arasında “Kara Fatma” olarak anılırdı. 8-10 kişilik milis kuvvetiyle Afyon Savaşı’na katılmış, Tarsus’un kurtarılmasında da büyük yararlılıklar göstermiştir. </a:t>
            </a:r>
          </a:p>
        </p:txBody>
      </p:sp>
      <p:pic>
        <p:nvPicPr>
          <p:cNvPr id="5" name="Picture 4"/>
          <p:cNvPicPr>
            <a:picLocks noChangeAspect="1"/>
          </p:cNvPicPr>
          <p:nvPr/>
        </p:nvPicPr>
        <p:blipFill>
          <a:blip r:embed="rId4"/>
          <a:stretch>
            <a:fillRect/>
          </a:stretch>
        </p:blipFill>
        <p:spPr>
          <a:xfrm>
            <a:off x="323528" y="5517232"/>
            <a:ext cx="1045636" cy="1045636"/>
          </a:xfrm>
          <a:prstGeom prst="rect">
            <a:avLst/>
          </a:prstGeom>
          <a:solidFill>
            <a:schemeClr val="bg1"/>
          </a:solidFill>
        </p:spPr>
      </p:pic>
    </p:spTree>
    <p:extLst>
      <p:ext uri="{BB962C8B-B14F-4D97-AF65-F5344CB8AC3E}">
        <p14:creationId xmlns:p14="http://schemas.microsoft.com/office/powerpoint/2010/main" val="1533834457"/>
      </p:ext>
    </p:extLst>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54000"/>
            <a:ext cx="9080500" cy="6337300"/>
          </a:xfrm>
          <a:prstGeom prst="rect">
            <a:avLst/>
          </a:prstGeom>
        </p:spPr>
      </p:pic>
      <p:pic>
        <p:nvPicPr>
          <p:cNvPr id="3" name="Picture 2"/>
          <p:cNvPicPr>
            <a:picLocks noChangeAspect="1"/>
          </p:cNvPicPr>
          <p:nvPr/>
        </p:nvPicPr>
        <p:blipFill>
          <a:blip r:embed="rId3"/>
          <a:stretch>
            <a:fillRect/>
          </a:stretch>
        </p:blipFill>
        <p:spPr>
          <a:xfrm>
            <a:off x="8060264" y="5531435"/>
            <a:ext cx="1045636" cy="1045636"/>
          </a:xfrm>
          <a:prstGeom prst="rect">
            <a:avLst/>
          </a:prstGeom>
          <a:solidFill>
            <a:schemeClr val="bg1"/>
          </a:solidFill>
        </p:spPr>
      </p:pic>
    </p:spTree>
    <p:extLst>
      <p:ext uri="{BB962C8B-B14F-4D97-AF65-F5344CB8AC3E}">
        <p14:creationId xmlns:p14="http://schemas.microsoft.com/office/powerpoint/2010/main" val="1144957577"/>
      </p:ext>
    </p:extLst>
  </p:cSld>
  <p:clrMapOvr>
    <a:masterClrMapping/>
  </p:clrMapOvr>
  <p:transition spd="slow" advTm="5000">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afız selman izbe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1547813" y="0"/>
            <a:ext cx="5986462" cy="490538"/>
          </a:xfrm>
        </p:spPr>
        <p:txBody>
          <a:bodyPr/>
          <a:lstStyle/>
          <a:p>
            <a:pPr eaLnBrk="1" hangingPunct="1"/>
            <a:r>
              <a:rPr lang="tr-TR" altLang="en-US" sz="4000"/>
              <a:t>HAFIZ SELMAN İZBELİ</a:t>
            </a:r>
          </a:p>
        </p:txBody>
      </p:sp>
      <p:sp>
        <p:nvSpPr>
          <p:cNvPr id="4100" name="Rectangle 3"/>
          <p:cNvSpPr>
            <a:spLocks noGrp="1" noChangeArrowheads="1"/>
          </p:cNvSpPr>
          <p:nvPr>
            <p:ph type="body" idx="1"/>
          </p:nvPr>
        </p:nvSpPr>
        <p:spPr>
          <a:xfrm>
            <a:off x="457200" y="3141663"/>
            <a:ext cx="8229600" cy="3716337"/>
          </a:xfrm>
          <a:effectLst>
            <a:outerShdw blurRad="50800" dist="50800" dir="5400000" algn="ctr" rotWithShape="0">
              <a:srgbClr val="FF0000"/>
            </a:outerShdw>
          </a:effectLst>
        </p:spPr>
        <p:txBody>
          <a:bodyPr/>
          <a:lstStyle/>
          <a:p>
            <a:pPr eaLnBrk="1" hangingPunct="1">
              <a:buFontTx/>
              <a:buNone/>
            </a:pPr>
            <a:r>
              <a:rPr lang="tr-TR" altLang="en-US" sz="2800" b="1" dirty="0">
                <a:solidFill>
                  <a:srgbClr val="FFFF00"/>
                </a:solidFill>
              </a:rPr>
              <a:t>   Kastamonu Müdafaa-i Hukuk Cemiyeti Kadınlar Kolu kurucularından ve Kastamonu’da ilk kadın meclisi üyesi, sıkı bir Atatürk hayranı ve kendi deyimiyle bir “Cumhuriyet kadını” idi…Kurtuluş Savaşı sırasında Kastamonu’ </a:t>
            </a:r>
            <a:r>
              <a:rPr lang="tr-TR" altLang="en-US" sz="2800" b="1" dirty="0" err="1">
                <a:solidFill>
                  <a:srgbClr val="FFFF00"/>
                </a:solidFill>
              </a:rPr>
              <a:t>daki</a:t>
            </a:r>
            <a:r>
              <a:rPr lang="tr-TR" altLang="en-US" sz="2800" b="1" dirty="0">
                <a:solidFill>
                  <a:srgbClr val="FFFF00"/>
                </a:solidFill>
              </a:rPr>
              <a:t> kadınları toplamış, asker için çorap, kazak, fanila ördürüp cepheye göndermişti. Asker Kastamonu’ya geldiğinde hepsini yolda karşılayıp doyurmuştu. </a:t>
            </a:r>
          </a:p>
        </p:txBody>
      </p:sp>
      <p:pic>
        <p:nvPicPr>
          <p:cNvPr id="5" name="Picture 4"/>
          <p:cNvPicPr>
            <a:picLocks noChangeAspect="1"/>
          </p:cNvPicPr>
          <p:nvPr/>
        </p:nvPicPr>
        <p:blipFill>
          <a:blip r:embed="rId3"/>
          <a:stretch>
            <a:fillRect/>
          </a:stretch>
        </p:blipFill>
        <p:spPr>
          <a:xfrm>
            <a:off x="246484" y="229741"/>
            <a:ext cx="1045636" cy="1045636"/>
          </a:xfrm>
          <a:prstGeom prst="rect">
            <a:avLst/>
          </a:prstGeom>
          <a:solidFill>
            <a:schemeClr val="bg1"/>
          </a:solidFill>
        </p:spPr>
      </p:pic>
    </p:spTree>
    <p:extLst>
      <p:ext uri="{BB962C8B-B14F-4D97-AF65-F5344CB8AC3E}">
        <p14:creationId xmlns:p14="http://schemas.microsoft.com/office/powerpoint/2010/main" val="762020211"/>
      </p:ext>
    </p:extLst>
  </p:cSld>
  <p:clrMapOvr>
    <a:masterClrMapping/>
  </p:clrMapOvr>
  <p:transition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alide ed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468313" y="0"/>
            <a:ext cx="8229600" cy="620713"/>
          </a:xfrm>
        </p:spPr>
        <p:txBody>
          <a:bodyPr/>
          <a:lstStyle/>
          <a:p>
            <a:pPr eaLnBrk="1" hangingPunct="1"/>
            <a:r>
              <a:rPr lang="tr-TR" altLang="en-US" sz="4000">
                <a:solidFill>
                  <a:schemeClr val="bg1"/>
                </a:solidFill>
              </a:rPr>
              <a:t>HALİDE EDİP ADIVAR</a:t>
            </a:r>
          </a:p>
        </p:txBody>
      </p:sp>
      <p:sp>
        <p:nvSpPr>
          <p:cNvPr id="5124" name="Rectangle 3"/>
          <p:cNvSpPr>
            <a:spLocks noGrp="1" noChangeArrowheads="1"/>
          </p:cNvSpPr>
          <p:nvPr>
            <p:ph type="body" idx="1"/>
          </p:nvPr>
        </p:nvSpPr>
        <p:spPr>
          <a:xfrm>
            <a:off x="3491880" y="836613"/>
            <a:ext cx="5651500" cy="5832475"/>
          </a:xfrm>
          <a:effectLst>
            <a:outerShdw blurRad="50800" dist="50800" dir="5400000" algn="ctr" rotWithShape="0">
              <a:srgbClr val="FF0000"/>
            </a:outerShdw>
          </a:effectLst>
        </p:spPr>
        <p:txBody>
          <a:bodyPr/>
          <a:lstStyle/>
          <a:p>
            <a:pPr eaLnBrk="1" hangingPunct="1">
              <a:lnSpc>
                <a:spcPct val="80000"/>
              </a:lnSpc>
              <a:buFontTx/>
              <a:buNone/>
            </a:pPr>
            <a:r>
              <a:rPr lang="tr-TR" altLang="en-US" sz="2800" b="1" dirty="0">
                <a:solidFill>
                  <a:srgbClr val="FFFF00"/>
                </a:solidFill>
              </a:rPr>
              <a:t>   1919′da Sultanahmet Meydanı’ndaki mitingde halkı işgallere karşı uyandırmak için yaptığı etkili konuşma sonrası hakkında tevkif kararı çıktı.1920′de Anadolu’ya kaçarak Kurtuluş Savaşı’na katıldı. İstanbul Hükümeti tarafından Mustafa Kemal ile birlikte hakkında ölüm kararı verilen altı kişiden biriydi. Mustafa Kemal onu Garp Cephesine tayin etti. Kendisine önce “onbaşı” , sonra da “üstçavuş” rütbesi verildi. </a:t>
            </a:r>
          </a:p>
        </p:txBody>
      </p:sp>
      <p:pic>
        <p:nvPicPr>
          <p:cNvPr id="5" name="Picture 4"/>
          <p:cNvPicPr>
            <a:picLocks noChangeAspect="1"/>
          </p:cNvPicPr>
          <p:nvPr/>
        </p:nvPicPr>
        <p:blipFill>
          <a:blip r:embed="rId3"/>
          <a:stretch>
            <a:fillRect/>
          </a:stretch>
        </p:blipFill>
        <p:spPr>
          <a:xfrm>
            <a:off x="7884368" y="5659964"/>
            <a:ext cx="1045636" cy="1045636"/>
          </a:xfrm>
          <a:prstGeom prst="rect">
            <a:avLst/>
          </a:prstGeom>
          <a:solidFill>
            <a:schemeClr val="bg1"/>
          </a:solidFill>
        </p:spPr>
      </p:pic>
    </p:spTree>
    <p:extLst>
      <p:ext uri="{BB962C8B-B14F-4D97-AF65-F5344CB8AC3E}">
        <p14:creationId xmlns:p14="http://schemas.microsoft.com/office/powerpoint/2010/main" val="1828699216"/>
      </p:ext>
    </p:extLst>
  </p:cSld>
  <p:clrMapOvr>
    <a:masterClrMapping/>
  </p:clrMapOvr>
  <p:transition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alime-cav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4537273" y="116632"/>
            <a:ext cx="4067175" cy="490538"/>
          </a:xfrm>
          <a:effectLst>
            <a:outerShdw blurRad="50800" dist="50800" dir="5400000" algn="ctr" rotWithShape="0">
              <a:srgbClr val="FF0000"/>
            </a:outerShdw>
          </a:effectLst>
        </p:spPr>
        <p:txBody>
          <a:bodyPr/>
          <a:lstStyle/>
          <a:p>
            <a:pPr eaLnBrk="1" hangingPunct="1"/>
            <a:r>
              <a:rPr lang="tr-TR" altLang="en-US" sz="4000" u="sng" dirty="0">
                <a:solidFill>
                  <a:srgbClr val="FFFF00"/>
                </a:solidFill>
              </a:rPr>
              <a:t>HALİME ÇAVUŞ</a:t>
            </a:r>
          </a:p>
        </p:txBody>
      </p:sp>
      <p:sp>
        <p:nvSpPr>
          <p:cNvPr id="6148" name="Rectangle 3"/>
          <p:cNvSpPr>
            <a:spLocks noGrp="1" noChangeArrowheads="1"/>
          </p:cNvSpPr>
          <p:nvPr>
            <p:ph type="body" idx="1"/>
          </p:nvPr>
        </p:nvSpPr>
        <p:spPr>
          <a:xfrm>
            <a:off x="3779912" y="692696"/>
            <a:ext cx="5364088" cy="5876925"/>
          </a:xfrm>
          <a:effectLst>
            <a:outerShdw blurRad="50800" dist="50800" dir="5400000" algn="ctr" rotWithShape="0">
              <a:srgbClr val="FF0000"/>
            </a:outerShdw>
          </a:effectLst>
        </p:spPr>
        <p:txBody>
          <a:bodyPr/>
          <a:lstStyle/>
          <a:p>
            <a:pPr eaLnBrk="1" hangingPunct="1">
              <a:lnSpc>
                <a:spcPct val="80000"/>
              </a:lnSpc>
              <a:buFontTx/>
              <a:buNone/>
            </a:pPr>
            <a:r>
              <a:rPr lang="tr-TR" altLang="en-US" sz="2000" dirty="0">
                <a:solidFill>
                  <a:srgbClr val="FFFF00"/>
                </a:solidFill>
              </a:rPr>
              <a:t>     </a:t>
            </a:r>
            <a:r>
              <a:rPr lang="tr-TR" altLang="en-US" sz="2400" dirty="0">
                <a:solidFill>
                  <a:srgbClr val="FFFF00"/>
                </a:solidFill>
              </a:rPr>
              <a:t>Kastamonulu Halime Çavuş, uzun yıllar Halim Çavuş zannedildi. </a:t>
            </a:r>
          </a:p>
          <a:p>
            <a:pPr eaLnBrk="1" hangingPunct="1">
              <a:lnSpc>
                <a:spcPct val="80000"/>
              </a:lnSpc>
              <a:buFontTx/>
              <a:buNone/>
            </a:pPr>
            <a:r>
              <a:rPr lang="tr-TR" altLang="en-US" sz="2400" dirty="0">
                <a:solidFill>
                  <a:srgbClr val="FFFF00"/>
                </a:solidFill>
              </a:rPr>
              <a:t>    Kurtuluş Savaşı’na giderken erkek kılığına girdi, erkek gibi </a:t>
            </a:r>
            <a:r>
              <a:rPr lang="tr-TR" altLang="en-US" sz="2400" dirty="0" err="1">
                <a:solidFill>
                  <a:srgbClr val="FFFF00"/>
                </a:solidFill>
              </a:rPr>
              <a:t>traş</a:t>
            </a:r>
            <a:r>
              <a:rPr lang="tr-TR" altLang="en-US" sz="2400" dirty="0">
                <a:solidFill>
                  <a:srgbClr val="FFFF00"/>
                </a:solidFill>
              </a:rPr>
              <a:t> oldu, saçını kazıttı ve kimseye kadın olduğunu söylemeden Türk askerinin arasına karıştı. </a:t>
            </a:r>
          </a:p>
          <a:p>
            <a:pPr eaLnBrk="1" hangingPunct="1">
              <a:lnSpc>
                <a:spcPct val="80000"/>
              </a:lnSpc>
              <a:buFontTx/>
              <a:buNone/>
            </a:pPr>
            <a:r>
              <a:rPr lang="tr-TR" altLang="en-US" sz="2400" dirty="0">
                <a:solidFill>
                  <a:srgbClr val="FFFF00"/>
                </a:solidFill>
              </a:rPr>
              <a:t>     Gün geldi savaş bitti, ancak o ne asker üniformasını çıkardı ne de her sabah </a:t>
            </a:r>
            <a:r>
              <a:rPr lang="tr-TR" altLang="en-US" sz="2400" dirty="0" err="1">
                <a:solidFill>
                  <a:srgbClr val="FFFF00"/>
                </a:solidFill>
              </a:rPr>
              <a:t>traş</a:t>
            </a:r>
            <a:r>
              <a:rPr lang="tr-TR" altLang="en-US" sz="2400" dirty="0">
                <a:solidFill>
                  <a:srgbClr val="FFFF00"/>
                </a:solidFill>
              </a:rPr>
              <a:t> olmaktan vazgeçti. Savaş sonrası Mustafa Kemal Paşa tarafından Ankara’ya çağrıldı. O’nun “ Seni yollamıyorum, bizim kızımız ol” önerisine “Annem babam beni bekler” şeklinde cevap veren Halime Çavuş, “Ben ana-babaya </a:t>
            </a:r>
            <a:r>
              <a:rPr lang="tr-TR" altLang="en-US" sz="2400" dirty="0" err="1">
                <a:solidFill>
                  <a:srgbClr val="FFFF00"/>
                </a:solidFill>
              </a:rPr>
              <a:t>itiatli</a:t>
            </a:r>
            <a:r>
              <a:rPr lang="tr-TR" altLang="en-US" sz="2400" dirty="0">
                <a:solidFill>
                  <a:srgbClr val="FFFF00"/>
                </a:solidFill>
              </a:rPr>
              <a:t> evlada saygı duyarım” diyen Mustafa Kemal Paşa tarafından çeşitli hediyeler verilerek tekrar evine yollandı ve kendisine maaş da bağlandı.</a:t>
            </a:r>
          </a:p>
        </p:txBody>
      </p:sp>
      <p:pic>
        <p:nvPicPr>
          <p:cNvPr id="5" name="Picture 4"/>
          <p:cNvPicPr>
            <a:picLocks noChangeAspect="1"/>
          </p:cNvPicPr>
          <p:nvPr/>
        </p:nvPicPr>
        <p:blipFill>
          <a:blip r:embed="rId3"/>
          <a:stretch>
            <a:fillRect/>
          </a:stretch>
        </p:blipFill>
        <p:spPr>
          <a:xfrm>
            <a:off x="179512" y="169878"/>
            <a:ext cx="1045636" cy="1045636"/>
          </a:xfrm>
          <a:prstGeom prst="rect">
            <a:avLst/>
          </a:prstGeom>
          <a:solidFill>
            <a:schemeClr val="bg1"/>
          </a:solidFill>
        </p:spPr>
      </p:pic>
    </p:spTree>
    <p:extLst>
      <p:ext uri="{BB962C8B-B14F-4D97-AF65-F5344CB8AC3E}">
        <p14:creationId xmlns:p14="http://schemas.microsoft.com/office/powerpoint/2010/main" val="161767448"/>
      </p:ext>
    </p:extLst>
  </p:cSld>
  <p:clrMapOvr>
    <a:masterClrMapping/>
  </p:clrMapOvr>
  <p:transition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Kara Fatma">
            <a:hlinkClick r:id="rId2"/>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26063" y="0"/>
            <a:ext cx="3817937" cy="6858000"/>
          </a:xfrm>
        </p:spPr>
      </p:pic>
      <p:sp>
        <p:nvSpPr>
          <p:cNvPr id="7171" name="Rectangle 2"/>
          <p:cNvSpPr>
            <a:spLocks noGrp="1" noChangeArrowheads="1"/>
          </p:cNvSpPr>
          <p:nvPr>
            <p:ph type="title"/>
          </p:nvPr>
        </p:nvSpPr>
        <p:spPr>
          <a:xfrm>
            <a:off x="539750" y="0"/>
            <a:ext cx="4392289" cy="503238"/>
          </a:xfrm>
          <a:effectLst>
            <a:outerShdw blurRad="50800" dist="50800" dir="5400000" algn="ctr" rotWithShape="0">
              <a:srgbClr val="FF0000"/>
            </a:outerShdw>
          </a:effectLst>
        </p:spPr>
        <p:txBody>
          <a:bodyPr/>
          <a:lstStyle/>
          <a:p>
            <a:pPr eaLnBrk="1" hangingPunct="1"/>
            <a:r>
              <a:rPr lang="tr-TR" altLang="en-US" sz="4000" u="sng">
                <a:solidFill>
                  <a:srgbClr val="FFFF00"/>
                </a:solidFill>
                <a:effectLst>
                  <a:outerShdw blurRad="50800" dist="50800" dir="5400000" algn="ctr" rotWithShape="0">
                    <a:srgbClr val="FF0000"/>
                  </a:outerShdw>
                </a:effectLst>
              </a:rPr>
              <a:t>KARA FATMA</a:t>
            </a:r>
          </a:p>
        </p:txBody>
      </p:sp>
      <p:sp>
        <p:nvSpPr>
          <p:cNvPr id="7172" name="Rectangle 7"/>
          <p:cNvSpPr>
            <a:spLocks noChangeArrowheads="1"/>
          </p:cNvSpPr>
          <p:nvPr/>
        </p:nvSpPr>
        <p:spPr bwMode="auto">
          <a:xfrm>
            <a:off x="179389" y="836613"/>
            <a:ext cx="5834456" cy="5688012"/>
          </a:xfrm>
          <a:prstGeom prst="rect">
            <a:avLst/>
          </a:prstGeom>
          <a:noFill/>
          <a:ln>
            <a:noFill/>
          </a:ln>
          <a:effectLst>
            <a:outerShdw blurRad="50800" dist="50800" dir="5400000"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en-US" sz="2400" dirty="0">
                <a:solidFill>
                  <a:srgbClr val="FFFF00"/>
                </a:solidFill>
                <a:effectLst>
                  <a:outerShdw blurRad="50800" dist="50800" dir="5400000" algn="ctr" rotWithShape="0">
                    <a:srgbClr val="FF0000"/>
                  </a:outerShdw>
                </a:effectLst>
              </a:rPr>
              <a:t>1888’de Erzurum’da doğdu. Subay Suat Derviş Bey ile evlenip Balkan Savaşı’na katıldı I. Dünya Savaşı’nda Kafkas Cephesine gitti.1919′daki Kongre günlerinde, Mustafa Kemal’le bizzat görüşebilmek için Sivas’a </a:t>
            </a:r>
            <a:r>
              <a:rPr lang="tr-TR" altLang="en-US" sz="2400" dirty="0" err="1">
                <a:solidFill>
                  <a:srgbClr val="FFFF00"/>
                </a:solidFill>
                <a:effectLst>
                  <a:outerShdw blurRad="50800" dist="50800" dir="5400000" algn="ctr" rotWithShape="0">
                    <a:srgbClr val="FF0000"/>
                  </a:outerShdw>
                </a:effectLst>
              </a:rPr>
              <a:t>gitti.Bu</a:t>
            </a:r>
            <a:r>
              <a:rPr lang="tr-TR" altLang="en-US" sz="2400" dirty="0">
                <a:solidFill>
                  <a:srgbClr val="FFFF00"/>
                </a:solidFill>
                <a:effectLst>
                  <a:outerShdw blurRad="50800" dist="50800" dir="5400000" algn="ctr" rotWithShape="0">
                    <a:srgbClr val="FF0000"/>
                  </a:outerShdw>
                </a:effectLst>
              </a:rPr>
              <a:t> görüşmenin ardından, Milis Müfreze Komutanı olarak Batı Cephesinde görevlendirildi. 300 kişiyi aşkın birliği ile Başkomutanlık Meydan Muharebesi’nde Mehmetçikle birlikte destanlar yazdı. Büyük </a:t>
            </a:r>
            <a:r>
              <a:rPr lang="tr-TR" altLang="en-US" sz="2400" dirty="0" err="1">
                <a:solidFill>
                  <a:srgbClr val="FFFF00"/>
                </a:solidFill>
                <a:effectLst>
                  <a:outerShdw blurRad="50800" dist="50800" dir="5400000" algn="ctr" rotWithShape="0">
                    <a:srgbClr val="FF0000"/>
                  </a:outerShdw>
                </a:effectLst>
              </a:rPr>
              <a:t>Taarruz’un</a:t>
            </a:r>
            <a:r>
              <a:rPr lang="tr-TR" altLang="en-US" sz="2400" dirty="0">
                <a:solidFill>
                  <a:srgbClr val="FFFF00"/>
                </a:solidFill>
                <a:effectLst>
                  <a:outerShdw blurRad="50800" dist="50800" dir="5400000" algn="ctr" rotWithShape="0">
                    <a:srgbClr val="FF0000"/>
                  </a:outerShdw>
                </a:effectLst>
              </a:rPr>
              <a:t> ilk günlerinde General </a:t>
            </a:r>
            <a:r>
              <a:rPr lang="tr-TR" altLang="en-US" sz="2400" dirty="0" err="1">
                <a:solidFill>
                  <a:srgbClr val="FFFF00"/>
                </a:solidFill>
                <a:effectLst>
                  <a:outerShdw blurRad="50800" dist="50800" dir="5400000" algn="ctr" rotWithShape="0">
                    <a:srgbClr val="FF0000"/>
                  </a:outerShdw>
                </a:effectLst>
              </a:rPr>
              <a:t>Trikupis‘in</a:t>
            </a:r>
            <a:r>
              <a:rPr lang="tr-TR" altLang="en-US" sz="2400" dirty="0">
                <a:solidFill>
                  <a:srgbClr val="FFFF00"/>
                </a:solidFill>
                <a:effectLst>
                  <a:outerShdw blurRad="50800" dist="50800" dir="5400000" algn="ctr" rotWithShape="0">
                    <a:srgbClr val="FF0000"/>
                  </a:outerShdw>
                </a:effectLst>
              </a:rPr>
              <a:t> birliğine esir düşmüşse de, kaçarak yeniden müfrezesinin başına geçmişti. Kahraman kadın Kurtuluş Savaşı’ndan sonra “</a:t>
            </a:r>
            <a:r>
              <a:rPr lang="tr-TR" altLang="en-US" sz="2400" dirty="0" err="1">
                <a:solidFill>
                  <a:srgbClr val="FFFF00"/>
                </a:solidFill>
                <a:effectLst>
                  <a:outerShdw blurRad="50800" dist="50800" dir="5400000" algn="ctr" rotWithShape="0">
                    <a:srgbClr val="FF0000"/>
                  </a:outerShdw>
                </a:effectLst>
              </a:rPr>
              <a:t>üstteğmen</a:t>
            </a:r>
            <a:r>
              <a:rPr lang="tr-TR" altLang="en-US" sz="2400" dirty="0">
                <a:solidFill>
                  <a:srgbClr val="FFFF00"/>
                </a:solidFill>
                <a:effectLst>
                  <a:outerShdw blurRad="50800" dist="50800" dir="5400000" algn="ctr" rotWithShape="0">
                    <a:srgbClr val="FF0000"/>
                  </a:outerShdw>
                </a:effectLst>
              </a:rPr>
              <a:t>” rütbesi ile emekli oldu. </a:t>
            </a:r>
          </a:p>
        </p:txBody>
      </p:sp>
      <p:pic>
        <p:nvPicPr>
          <p:cNvPr id="5" name="Picture 4"/>
          <p:cNvPicPr>
            <a:picLocks noChangeAspect="1"/>
          </p:cNvPicPr>
          <p:nvPr/>
        </p:nvPicPr>
        <p:blipFill>
          <a:blip r:embed="rId4"/>
          <a:stretch>
            <a:fillRect/>
          </a:stretch>
        </p:blipFill>
        <p:spPr>
          <a:xfrm>
            <a:off x="5885051" y="118921"/>
            <a:ext cx="1045636" cy="1045636"/>
          </a:xfrm>
          <a:prstGeom prst="rect">
            <a:avLst/>
          </a:prstGeom>
          <a:solidFill>
            <a:schemeClr val="bg1"/>
          </a:solidFill>
        </p:spPr>
      </p:pic>
    </p:spTree>
    <p:extLst>
      <p:ext uri="{BB962C8B-B14F-4D97-AF65-F5344CB8AC3E}">
        <p14:creationId xmlns:p14="http://schemas.microsoft.com/office/powerpoint/2010/main" val="111201434"/>
      </p:ext>
    </p:extLst>
  </p:cSld>
  <p:clrMapOvr>
    <a:masterClrMapping/>
  </p:clrMapOvr>
  <p:transition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ne hat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4859338" y="5300663"/>
            <a:ext cx="3106737" cy="1143000"/>
          </a:xfrm>
          <a:effectLst>
            <a:outerShdw blurRad="50800" dist="50800" dir="5400000" algn="ctr" rotWithShape="0">
              <a:srgbClr val="FF0000"/>
            </a:outerShdw>
          </a:effectLst>
        </p:spPr>
        <p:txBody>
          <a:bodyPr/>
          <a:lstStyle/>
          <a:p>
            <a:pPr eaLnBrk="1" hangingPunct="1"/>
            <a:r>
              <a:rPr lang="tr-TR" altLang="en-US" sz="4000" dirty="0">
                <a:solidFill>
                  <a:srgbClr val="FFFF00"/>
                </a:solidFill>
              </a:rPr>
              <a:t>NENE HATUN</a:t>
            </a:r>
          </a:p>
        </p:txBody>
      </p:sp>
      <p:sp>
        <p:nvSpPr>
          <p:cNvPr id="8196" name="Rectangle 3"/>
          <p:cNvSpPr>
            <a:spLocks noGrp="1" noChangeArrowheads="1"/>
          </p:cNvSpPr>
          <p:nvPr>
            <p:ph type="body" idx="1"/>
          </p:nvPr>
        </p:nvSpPr>
        <p:spPr>
          <a:xfrm>
            <a:off x="2446338" y="1346201"/>
            <a:ext cx="6697662" cy="4525962"/>
          </a:xfrm>
          <a:effectLst>
            <a:outerShdw blurRad="50800" dist="50800" dir="5400000" algn="ctr" rotWithShape="0">
              <a:srgbClr val="FF0000"/>
            </a:outerShdw>
          </a:effectLst>
        </p:spPr>
        <p:txBody>
          <a:bodyPr/>
          <a:lstStyle/>
          <a:p>
            <a:pPr eaLnBrk="1" hangingPunct="1">
              <a:buFontTx/>
              <a:buNone/>
            </a:pPr>
            <a:r>
              <a:rPr lang="tr-TR" altLang="en-US" sz="2800" dirty="0">
                <a:solidFill>
                  <a:srgbClr val="FFFF00"/>
                </a:solidFill>
              </a:rPr>
              <a:t>    Erzurum’un Pasinler ilçesine bağlı Çeperler Köyü’nde dünyaya gelen Nene </a:t>
            </a:r>
            <a:r>
              <a:rPr lang="tr-TR" altLang="en-US" sz="2800" dirty="0" err="1">
                <a:solidFill>
                  <a:srgbClr val="FFFF00"/>
                </a:solidFill>
              </a:rPr>
              <a:t>Hatun,henüz</a:t>
            </a:r>
            <a:r>
              <a:rPr lang="tr-TR" altLang="en-US" sz="2800" dirty="0">
                <a:solidFill>
                  <a:srgbClr val="FFFF00"/>
                </a:solidFill>
              </a:rPr>
              <a:t> 20 yaşında bir gelinken 1877-1878 yılları arasında yapılan Türk-Rus Savaşı’nda (93 Harbi) Aziziye </a:t>
            </a:r>
            <a:r>
              <a:rPr lang="tr-TR" altLang="en-US" sz="2800" dirty="0" err="1">
                <a:solidFill>
                  <a:srgbClr val="FFFF00"/>
                </a:solidFill>
              </a:rPr>
              <a:t>Tabyası’nı</a:t>
            </a:r>
            <a:r>
              <a:rPr lang="tr-TR" altLang="en-US" sz="2800" dirty="0">
                <a:solidFill>
                  <a:srgbClr val="FFFF00"/>
                </a:solidFill>
              </a:rPr>
              <a:t> </a:t>
            </a:r>
            <a:r>
              <a:rPr lang="tr-TR" altLang="en-US" sz="2800" dirty="0" err="1">
                <a:solidFill>
                  <a:srgbClr val="FFFF00"/>
                </a:solidFill>
              </a:rPr>
              <a:t>sopayla,taşla</a:t>
            </a:r>
            <a:r>
              <a:rPr lang="tr-TR" altLang="en-US" sz="2800" dirty="0">
                <a:solidFill>
                  <a:srgbClr val="FFFF00"/>
                </a:solidFill>
              </a:rPr>
              <a:t>, kazma, kürekle savunanlara katılarak cesurca </a:t>
            </a:r>
            <a:r>
              <a:rPr lang="tr-TR" altLang="en-US" sz="2800" dirty="0" err="1">
                <a:solidFill>
                  <a:srgbClr val="FFFF00"/>
                </a:solidFill>
              </a:rPr>
              <a:t>savaştı.Daha</a:t>
            </a:r>
            <a:r>
              <a:rPr lang="tr-TR" altLang="en-US" sz="2800" dirty="0">
                <a:solidFill>
                  <a:srgbClr val="FFFF00"/>
                </a:solidFill>
              </a:rPr>
              <a:t> sonra oğlunu Çanakkale Savaşı’nda şehit verdi.</a:t>
            </a:r>
            <a:r>
              <a:rPr lang="tr-TR" altLang="en-US" sz="3600" dirty="0">
                <a:solidFill>
                  <a:srgbClr val="FFFF00"/>
                </a:solidFill>
              </a:rPr>
              <a:t> </a:t>
            </a:r>
          </a:p>
        </p:txBody>
      </p:sp>
      <p:pic>
        <p:nvPicPr>
          <p:cNvPr id="5" name="Picture 4"/>
          <p:cNvPicPr>
            <a:picLocks noChangeAspect="1"/>
          </p:cNvPicPr>
          <p:nvPr/>
        </p:nvPicPr>
        <p:blipFill>
          <a:blip r:embed="rId3"/>
          <a:stretch>
            <a:fillRect/>
          </a:stretch>
        </p:blipFill>
        <p:spPr>
          <a:xfrm>
            <a:off x="7740352" y="5349345"/>
            <a:ext cx="1045636" cy="1045636"/>
          </a:xfrm>
          <a:prstGeom prst="rect">
            <a:avLst/>
          </a:prstGeom>
          <a:solidFill>
            <a:schemeClr val="bg1"/>
          </a:solidFill>
        </p:spPr>
      </p:pic>
    </p:spTree>
    <p:extLst>
      <p:ext uri="{BB962C8B-B14F-4D97-AF65-F5344CB8AC3E}">
        <p14:creationId xmlns:p14="http://schemas.microsoft.com/office/powerpoint/2010/main" val="651728348"/>
      </p:ext>
    </p:extLst>
  </p:cSld>
  <p:clrMapOvr>
    <a:masterClrMapping/>
  </p:clrMapOvr>
  <p:transition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0" y="3860800"/>
            <a:ext cx="9144000" cy="4525963"/>
          </a:xfrm>
          <a:effectLst>
            <a:outerShdw blurRad="50800" dist="50800" dir="5400000" algn="ctr" rotWithShape="0">
              <a:srgbClr val="FF0000"/>
            </a:outerShdw>
          </a:effectLst>
        </p:spPr>
        <p:txBody>
          <a:bodyPr/>
          <a:lstStyle/>
          <a:p>
            <a:pPr eaLnBrk="1" hangingPunct="1">
              <a:buFontTx/>
              <a:buNone/>
            </a:pPr>
            <a:r>
              <a:rPr lang="tr-TR" altLang="en-US" dirty="0">
                <a:solidFill>
                  <a:srgbClr val="FFFF00"/>
                </a:solidFill>
              </a:rPr>
              <a:t>   </a:t>
            </a:r>
            <a:r>
              <a:rPr lang="tr-TR" altLang="en-US" sz="2400" dirty="0">
                <a:solidFill>
                  <a:srgbClr val="FFFF00"/>
                </a:solidFill>
              </a:rPr>
              <a:t>Eşini yitiren 70. Alay Komutanı Hâfız </a:t>
            </a:r>
            <a:r>
              <a:rPr lang="tr-TR" altLang="en-US" sz="2400" dirty="0" err="1">
                <a:solidFill>
                  <a:srgbClr val="FFFF00"/>
                </a:solidFill>
              </a:rPr>
              <a:t>Hâlid</a:t>
            </a:r>
            <a:r>
              <a:rPr lang="tr-TR" altLang="en-US" sz="2400" dirty="0">
                <a:solidFill>
                  <a:srgbClr val="FFFF00"/>
                </a:solidFill>
              </a:rPr>
              <a:t> Bey, 8 yaşındaki kızı </a:t>
            </a:r>
            <a:r>
              <a:rPr lang="tr-TR" altLang="en-US" sz="2400" dirty="0" err="1">
                <a:solidFill>
                  <a:srgbClr val="FFFF00"/>
                </a:solidFill>
              </a:rPr>
              <a:t>Nezahat’ı</a:t>
            </a:r>
            <a:r>
              <a:rPr lang="tr-TR" altLang="en-US" sz="2400" dirty="0">
                <a:solidFill>
                  <a:srgbClr val="FFFF00"/>
                </a:solidFill>
              </a:rPr>
              <a:t> kimseye emanet edemeyip, yanına almıştı. Küçük </a:t>
            </a:r>
            <a:r>
              <a:rPr lang="tr-TR" altLang="en-US" sz="2400" dirty="0" err="1">
                <a:solidFill>
                  <a:srgbClr val="FFFF00"/>
                </a:solidFill>
              </a:rPr>
              <a:t>Nezahat</a:t>
            </a:r>
            <a:r>
              <a:rPr lang="tr-TR" altLang="en-US" sz="2400" dirty="0">
                <a:solidFill>
                  <a:srgbClr val="FFFF00"/>
                </a:solidFill>
              </a:rPr>
              <a:t> Çanakkale cephesinde muharebe havasına alışmış, Alay İzmit’e nakledildiğinde talimlere katılarak mükemmel at binmesini, silah kullanmasını öğrenmiş ve 12 yaşında “onbaşı” rütbesini almıştı. Babasının yanında cepheden cepheye koşmuş, çarpışmalara girmiş ve 100′den fazla düşman askeri öldürmüştü. </a:t>
            </a:r>
          </a:p>
        </p:txBody>
      </p:sp>
      <p:sp>
        <p:nvSpPr>
          <p:cNvPr id="9220" name="Rectangle 6"/>
          <p:cNvSpPr>
            <a:spLocks noChangeArrowheads="1"/>
          </p:cNvSpPr>
          <p:nvPr/>
        </p:nvSpPr>
        <p:spPr bwMode="auto">
          <a:xfrm>
            <a:off x="4788025" y="332656"/>
            <a:ext cx="4355976" cy="719857"/>
          </a:xfrm>
          <a:prstGeom prst="rect">
            <a:avLst/>
          </a:prstGeom>
          <a:noFill/>
          <a:ln>
            <a:noFill/>
          </a:ln>
          <a:effectLst>
            <a:outerShdw blurRad="50800" dist="50800" dir="5400000"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altLang="en-US" sz="3600" dirty="0"/>
              <a:t>   NEVZAT ONBAŞI</a:t>
            </a:r>
            <a:endParaRPr lang="tr-TR" altLang="en-US" sz="2800" dirty="0"/>
          </a:p>
        </p:txBody>
      </p:sp>
      <p:pic>
        <p:nvPicPr>
          <p:cNvPr id="5" name="Picture 4"/>
          <p:cNvPicPr>
            <a:picLocks noChangeAspect="1"/>
          </p:cNvPicPr>
          <p:nvPr/>
        </p:nvPicPr>
        <p:blipFill>
          <a:blip r:embed="rId3"/>
          <a:stretch>
            <a:fillRect/>
          </a:stretch>
        </p:blipFill>
        <p:spPr>
          <a:xfrm>
            <a:off x="251520" y="169766"/>
            <a:ext cx="1045636" cy="1045636"/>
          </a:xfrm>
          <a:prstGeom prst="rect">
            <a:avLst/>
          </a:prstGeom>
          <a:solidFill>
            <a:schemeClr val="bg1"/>
          </a:solidFill>
        </p:spPr>
      </p:pic>
    </p:spTree>
    <p:extLst>
      <p:ext uri="{BB962C8B-B14F-4D97-AF65-F5344CB8AC3E}">
        <p14:creationId xmlns:p14="http://schemas.microsoft.com/office/powerpoint/2010/main" val="1431745136"/>
      </p:ext>
    </p:extLst>
  </p:cSld>
  <p:clrMapOvr>
    <a:masterClrMapping/>
  </p:clrMapOvr>
  <p:transition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saime han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0"/>
            <a:ext cx="5338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79388" y="260350"/>
            <a:ext cx="3625850" cy="490538"/>
          </a:xfrm>
          <a:effectLst>
            <a:outerShdw blurRad="50800" dist="50800" dir="5400000" algn="ctr" rotWithShape="0">
              <a:srgbClr val="FF0000"/>
            </a:outerShdw>
          </a:effectLst>
        </p:spPr>
        <p:txBody>
          <a:bodyPr/>
          <a:lstStyle/>
          <a:p>
            <a:pPr eaLnBrk="1" hangingPunct="1"/>
            <a:r>
              <a:rPr lang="tr-TR" altLang="en-US" sz="3200" b="1" u="sng">
                <a:solidFill>
                  <a:srgbClr val="FFFF00"/>
                </a:solidFill>
              </a:rPr>
              <a:t>SAİME HANIM</a:t>
            </a:r>
          </a:p>
        </p:txBody>
      </p:sp>
      <p:sp>
        <p:nvSpPr>
          <p:cNvPr id="10244" name="Rectangle 3"/>
          <p:cNvSpPr>
            <a:spLocks noGrp="1" noChangeArrowheads="1"/>
          </p:cNvSpPr>
          <p:nvPr>
            <p:ph type="body" idx="1"/>
          </p:nvPr>
        </p:nvSpPr>
        <p:spPr>
          <a:xfrm>
            <a:off x="-252536" y="908050"/>
            <a:ext cx="3995936" cy="5949950"/>
          </a:xfrm>
          <a:effectLst>
            <a:outerShdw blurRad="50800" dist="50800" dir="5400000" algn="ctr" rotWithShape="0">
              <a:srgbClr val="FF0000"/>
            </a:outerShdw>
          </a:effectLst>
        </p:spPr>
        <p:txBody>
          <a:bodyPr/>
          <a:lstStyle/>
          <a:p>
            <a:pPr eaLnBrk="1" hangingPunct="1">
              <a:buFontTx/>
              <a:buNone/>
            </a:pPr>
            <a:r>
              <a:rPr lang="tr-TR" altLang="en-US" dirty="0">
                <a:solidFill>
                  <a:srgbClr val="FFFF00"/>
                </a:solidFill>
              </a:rPr>
              <a:t>   Milli Mücadele döneminde 15 Mayıs 1919’da Kadıköy’de düzenlenen mitinge katılmış mitingden sonra tutuklandıysa da kaçarak mücadeleye katılmış, yaralanmış ve İstiklal Madalyası almıştı. </a:t>
            </a:r>
          </a:p>
        </p:txBody>
      </p:sp>
      <p:pic>
        <p:nvPicPr>
          <p:cNvPr id="5" name="Picture 4"/>
          <p:cNvPicPr>
            <a:picLocks noChangeAspect="1"/>
          </p:cNvPicPr>
          <p:nvPr/>
        </p:nvPicPr>
        <p:blipFill>
          <a:blip r:embed="rId3"/>
          <a:stretch>
            <a:fillRect/>
          </a:stretch>
        </p:blipFill>
        <p:spPr>
          <a:xfrm>
            <a:off x="7812360" y="5517232"/>
            <a:ext cx="1045636" cy="1045636"/>
          </a:xfrm>
          <a:prstGeom prst="rect">
            <a:avLst/>
          </a:prstGeom>
          <a:solidFill>
            <a:schemeClr val="bg1"/>
          </a:solidFill>
        </p:spPr>
      </p:pic>
    </p:spTree>
    <p:extLst>
      <p:ext uri="{BB962C8B-B14F-4D97-AF65-F5344CB8AC3E}">
        <p14:creationId xmlns:p14="http://schemas.microsoft.com/office/powerpoint/2010/main" val="786236117"/>
      </p:ext>
    </p:extLst>
  </p:cSld>
  <p:clrMapOvr>
    <a:masterClrMapping/>
  </p:clrMapOvr>
  <p:transition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şerife bac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4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168275" y="5805264"/>
            <a:ext cx="4043363" cy="692150"/>
          </a:xfrm>
          <a:effectLst>
            <a:outerShdw blurRad="50800" dist="50800" dir="5400000" algn="ctr" rotWithShape="0">
              <a:srgbClr val="FF0000"/>
            </a:outerShdw>
          </a:effectLst>
        </p:spPr>
        <p:txBody>
          <a:bodyPr/>
          <a:lstStyle/>
          <a:p>
            <a:pPr eaLnBrk="1" hangingPunct="1"/>
            <a:r>
              <a:rPr lang="tr-TR" altLang="en-US" sz="4800" dirty="0">
                <a:solidFill>
                  <a:schemeClr val="tx1"/>
                </a:solidFill>
              </a:rPr>
              <a:t>ŞERİFE BACI</a:t>
            </a:r>
          </a:p>
        </p:txBody>
      </p:sp>
      <p:sp>
        <p:nvSpPr>
          <p:cNvPr id="11268" name="Rectangle 3"/>
          <p:cNvSpPr>
            <a:spLocks noGrp="1" noChangeArrowheads="1"/>
          </p:cNvSpPr>
          <p:nvPr>
            <p:ph type="body" idx="1"/>
          </p:nvPr>
        </p:nvSpPr>
        <p:spPr>
          <a:xfrm>
            <a:off x="4211638" y="260648"/>
            <a:ext cx="4932362" cy="6597352"/>
          </a:xfrm>
          <a:effectLst>
            <a:outerShdw blurRad="50800" dist="50800" dir="5400000" algn="ctr" rotWithShape="0">
              <a:srgbClr val="FF0000"/>
            </a:outerShdw>
          </a:effectLst>
        </p:spPr>
        <p:txBody>
          <a:bodyPr/>
          <a:lstStyle/>
          <a:p>
            <a:pPr eaLnBrk="1" hangingPunct="1">
              <a:lnSpc>
                <a:spcPct val="80000"/>
              </a:lnSpc>
              <a:buFontTx/>
              <a:buNone/>
            </a:pPr>
            <a:r>
              <a:rPr lang="tr-TR" altLang="en-US" sz="2400" dirty="0">
                <a:solidFill>
                  <a:srgbClr val="FFFF00"/>
                </a:solidFill>
              </a:rPr>
              <a:t>          </a:t>
            </a:r>
            <a:r>
              <a:rPr lang="tr-TR" altLang="en-US" sz="2400" b="1" dirty="0">
                <a:solidFill>
                  <a:srgbClr val="FFFF00"/>
                </a:solidFill>
              </a:rPr>
              <a:t>1921 yılı Kasım ayında</a:t>
            </a:r>
            <a:r>
              <a:rPr lang="tr-TR" altLang="en-US" sz="2400" dirty="0">
                <a:solidFill>
                  <a:srgbClr val="FFFF00"/>
                </a:solidFill>
              </a:rPr>
              <a:t> İnebolu’ya önemli miktarda savaş malzemesi gelmişti. Malzemenin bir an önce Kastamonu’ya iletilmesi gerekti. </a:t>
            </a:r>
          </a:p>
          <a:p>
            <a:pPr eaLnBrk="1" hangingPunct="1">
              <a:lnSpc>
                <a:spcPct val="80000"/>
              </a:lnSpc>
              <a:buFontTx/>
              <a:buNone/>
            </a:pPr>
            <a:r>
              <a:rPr lang="tr-TR" altLang="en-US" sz="2400" dirty="0">
                <a:solidFill>
                  <a:srgbClr val="FFFF00"/>
                </a:solidFill>
              </a:rPr>
              <a:t>    Cepheye gidemeyip de köylerinde kalan yaşlılar sakatlar, kadınlar, Menzil komutanlığının malzeme taşınması haberi üzerine kağnılarla yola çıktı. İnebolu’dan kağnılara yüklenen cephaneler Kastamonu’ya doğru yol aldı. Bu cephane kollarında hep kadınlar vardı. Bunlardan biri de Şerife Bacı idi. </a:t>
            </a:r>
            <a:r>
              <a:rPr lang="tr-TR" altLang="en-US" sz="2400" b="1" dirty="0">
                <a:solidFill>
                  <a:srgbClr val="FFFF00"/>
                </a:solidFill>
              </a:rPr>
              <a:t>Şerife Bacı top mermileri ıslanmasın diye kazağını mermilerin üzerine örtmüş, yavrusu ölmesin diye üzerine abanmış ve soğuktan ölmüştü, ama ölene kadar vücut sıcaklığını yavrusuna vermişti</a:t>
            </a:r>
            <a:r>
              <a:rPr lang="tr-TR" altLang="en-US" sz="2400" dirty="0">
                <a:solidFill>
                  <a:srgbClr val="FFFF00"/>
                </a:solidFill>
              </a:rPr>
              <a:t>. </a:t>
            </a:r>
          </a:p>
        </p:txBody>
      </p:sp>
      <p:pic>
        <p:nvPicPr>
          <p:cNvPr id="5" name="Picture 4"/>
          <p:cNvPicPr>
            <a:picLocks noChangeAspect="1"/>
          </p:cNvPicPr>
          <p:nvPr/>
        </p:nvPicPr>
        <p:blipFill>
          <a:blip r:embed="rId3"/>
          <a:stretch>
            <a:fillRect/>
          </a:stretch>
        </p:blipFill>
        <p:spPr>
          <a:xfrm>
            <a:off x="138518" y="31163"/>
            <a:ext cx="1045636" cy="1045636"/>
          </a:xfrm>
          <a:prstGeom prst="rect">
            <a:avLst/>
          </a:prstGeom>
          <a:solidFill>
            <a:schemeClr val="bg1"/>
          </a:solidFill>
        </p:spPr>
      </p:pic>
    </p:spTree>
    <p:extLst>
      <p:ext uri="{BB962C8B-B14F-4D97-AF65-F5344CB8AC3E}">
        <p14:creationId xmlns:p14="http://schemas.microsoft.com/office/powerpoint/2010/main" val="803538428"/>
      </p:ext>
    </p:extLst>
  </p:cSld>
  <p:clrMapOvr>
    <a:masterClrMapping/>
  </p:clrMapOvr>
  <p:transition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Gördesli Makbule Hanım">
            <a:hlinkClick r:id="rId2"/>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4859338" cy="6858000"/>
          </a:xfrm>
        </p:spPr>
      </p:pic>
      <p:sp>
        <p:nvSpPr>
          <p:cNvPr id="12291" name="Rectangle 2"/>
          <p:cNvSpPr>
            <a:spLocks noGrp="1" noChangeArrowheads="1"/>
          </p:cNvSpPr>
          <p:nvPr>
            <p:ph type="title"/>
          </p:nvPr>
        </p:nvSpPr>
        <p:spPr>
          <a:xfrm>
            <a:off x="1258888" y="0"/>
            <a:ext cx="7416800" cy="476250"/>
          </a:xfrm>
          <a:effectLst>
            <a:outerShdw blurRad="50800" dist="50800" dir="5400000" algn="ctr" rotWithShape="0">
              <a:srgbClr val="FF0000"/>
            </a:outerShdw>
          </a:effectLst>
        </p:spPr>
        <p:txBody>
          <a:bodyPr/>
          <a:lstStyle/>
          <a:p>
            <a:pPr eaLnBrk="1" hangingPunct="1"/>
            <a:r>
              <a:rPr lang="tr-TR" altLang="en-US" sz="4000" u="sng" dirty="0">
                <a:solidFill>
                  <a:srgbClr val="FFFF00"/>
                </a:solidFill>
              </a:rPr>
              <a:t>GÖRDESLİ MAKBULE HANIM</a:t>
            </a:r>
          </a:p>
        </p:txBody>
      </p:sp>
      <p:sp>
        <p:nvSpPr>
          <p:cNvPr id="12292" name="Rectangle 6"/>
          <p:cNvSpPr>
            <a:spLocks noChangeArrowheads="1"/>
          </p:cNvSpPr>
          <p:nvPr/>
        </p:nvSpPr>
        <p:spPr bwMode="auto">
          <a:xfrm>
            <a:off x="5076825" y="1916113"/>
            <a:ext cx="37433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000" u="sng">
              <a:solidFill>
                <a:schemeClr val="tx2"/>
              </a:solidFill>
            </a:endParaRPr>
          </a:p>
        </p:txBody>
      </p:sp>
      <p:sp>
        <p:nvSpPr>
          <p:cNvPr id="12293" name="Rectangle 8"/>
          <p:cNvSpPr>
            <a:spLocks noChangeArrowheads="1"/>
          </p:cNvSpPr>
          <p:nvPr/>
        </p:nvSpPr>
        <p:spPr bwMode="auto">
          <a:xfrm>
            <a:off x="4932363" y="765175"/>
            <a:ext cx="4211637" cy="6092825"/>
          </a:xfrm>
          <a:prstGeom prst="rect">
            <a:avLst/>
          </a:prstGeom>
          <a:noFill/>
          <a:ln>
            <a:noFill/>
          </a:ln>
          <a:effectLst>
            <a:outerShdw blurRad="50800" dist="50800" dir="5400000"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en-US" sz="2800" dirty="0">
                <a:solidFill>
                  <a:srgbClr val="FFFF00"/>
                </a:solidFill>
              </a:rPr>
              <a:t>1921’de eşi </a:t>
            </a:r>
            <a:r>
              <a:rPr lang="tr-TR" altLang="en-US" sz="2800" dirty="0" err="1">
                <a:solidFill>
                  <a:srgbClr val="FFFF00"/>
                </a:solidFill>
              </a:rPr>
              <a:t>Ustrumcalı</a:t>
            </a:r>
            <a:r>
              <a:rPr lang="tr-TR" altLang="en-US" sz="2800" dirty="0">
                <a:solidFill>
                  <a:srgbClr val="FFFF00"/>
                </a:solidFill>
              </a:rPr>
              <a:t> Ali Efe ile birlikte Milli Mücadelede çete savaşlarına katılmıştı. </a:t>
            </a:r>
            <a:br>
              <a:rPr lang="tr-TR" altLang="en-US" sz="2800" dirty="0">
                <a:solidFill>
                  <a:srgbClr val="FFFF00"/>
                </a:solidFill>
              </a:rPr>
            </a:br>
            <a:r>
              <a:rPr lang="tr-TR" altLang="en-US" sz="2800" dirty="0">
                <a:solidFill>
                  <a:srgbClr val="FFFF00"/>
                </a:solidFill>
              </a:rPr>
              <a:t/>
            </a:r>
            <a:br>
              <a:rPr lang="tr-TR" altLang="en-US" sz="2800" dirty="0">
                <a:solidFill>
                  <a:srgbClr val="FFFF00"/>
                </a:solidFill>
              </a:rPr>
            </a:br>
            <a:r>
              <a:rPr lang="tr-TR" altLang="en-US" sz="2800" dirty="0">
                <a:solidFill>
                  <a:srgbClr val="FFFF00"/>
                </a:solidFill>
              </a:rPr>
              <a:t>17 Mart 1922’de Akhisar Sungurlu hududu üzerinde bulunan Koca </a:t>
            </a:r>
            <a:r>
              <a:rPr lang="tr-TR" altLang="en-US" sz="2800" dirty="0" err="1">
                <a:solidFill>
                  <a:srgbClr val="FFFF00"/>
                </a:solidFill>
              </a:rPr>
              <a:t>Yayla’da</a:t>
            </a:r>
            <a:r>
              <a:rPr lang="tr-TR" altLang="en-US" sz="2800" dirty="0">
                <a:solidFill>
                  <a:srgbClr val="FFFF00"/>
                </a:solidFill>
              </a:rPr>
              <a:t> elinde silah düşmanla en ön safta savaşırken başından vurularak şehit edilmişti. </a:t>
            </a:r>
            <a:br>
              <a:rPr lang="tr-TR" altLang="en-US" sz="2800" dirty="0">
                <a:solidFill>
                  <a:srgbClr val="FFFF00"/>
                </a:solidFill>
              </a:rPr>
            </a:br>
            <a:r>
              <a:rPr lang="tr-TR" altLang="en-US" sz="1600" dirty="0">
                <a:solidFill>
                  <a:srgbClr val="FFFF00"/>
                </a:solidFill>
              </a:rPr>
              <a:t/>
            </a:r>
            <a:br>
              <a:rPr lang="tr-TR" altLang="en-US" sz="1600" dirty="0">
                <a:solidFill>
                  <a:srgbClr val="FFFF00"/>
                </a:solidFill>
              </a:rPr>
            </a:br>
            <a:r>
              <a:rPr lang="tr-TR" altLang="en-US" sz="2800" dirty="0">
                <a:solidFill>
                  <a:srgbClr val="FFFF00"/>
                </a:solidFill>
              </a:rPr>
              <a:t>Henüz 21 yaşındaydı.</a:t>
            </a:r>
          </a:p>
        </p:txBody>
      </p:sp>
      <p:pic>
        <p:nvPicPr>
          <p:cNvPr id="6" name="Picture 5"/>
          <p:cNvPicPr>
            <a:picLocks noChangeAspect="1"/>
          </p:cNvPicPr>
          <p:nvPr/>
        </p:nvPicPr>
        <p:blipFill>
          <a:blip r:embed="rId4"/>
          <a:stretch>
            <a:fillRect/>
          </a:stretch>
        </p:blipFill>
        <p:spPr>
          <a:xfrm>
            <a:off x="213252" y="238125"/>
            <a:ext cx="1045636" cy="1045636"/>
          </a:xfrm>
          <a:prstGeom prst="rect">
            <a:avLst/>
          </a:prstGeom>
          <a:solidFill>
            <a:schemeClr val="bg1"/>
          </a:solidFill>
        </p:spPr>
      </p:pic>
    </p:spTree>
    <p:extLst>
      <p:ext uri="{BB962C8B-B14F-4D97-AF65-F5344CB8AC3E}">
        <p14:creationId xmlns:p14="http://schemas.microsoft.com/office/powerpoint/2010/main" val="1693187060"/>
      </p:ext>
    </p:extLst>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kurtulu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a:xfrm>
            <a:off x="2123728" y="179686"/>
            <a:ext cx="5328592" cy="490537"/>
          </a:xfrm>
          <a:effectLst>
            <a:outerShdw blurRad="50800" dist="50800" dir="5400000" algn="ctr" rotWithShape="0">
              <a:srgbClr val="FF0000"/>
            </a:outerShdw>
          </a:effectLst>
        </p:spPr>
        <p:txBody>
          <a:bodyPr/>
          <a:lstStyle/>
          <a:p>
            <a:pPr eaLnBrk="1" hangingPunct="1"/>
            <a:r>
              <a:rPr lang="tr-TR" altLang="en-US"/>
              <a:t>ÇETE EMİR AYŞE</a:t>
            </a:r>
          </a:p>
        </p:txBody>
      </p:sp>
      <p:sp>
        <p:nvSpPr>
          <p:cNvPr id="13316" name="Rectangle 3"/>
          <p:cNvSpPr>
            <a:spLocks noGrp="1" noChangeArrowheads="1"/>
          </p:cNvSpPr>
          <p:nvPr>
            <p:ph type="body" idx="1"/>
          </p:nvPr>
        </p:nvSpPr>
        <p:spPr>
          <a:xfrm>
            <a:off x="-252413" y="836613"/>
            <a:ext cx="5544493" cy="4525962"/>
          </a:xfrm>
          <a:effectLst>
            <a:outerShdw blurRad="50800" dist="50800" dir="5400000" algn="ctr" rotWithShape="0">
              <a:srgbClr val="FF0000"/>
            </a:outerShdw>
          </a:effectLst>
        </p:spPr>
        <p:txBody>
          <a:bodyPr/>
          <a:lstStyle/>
          <a:p>
            <a:pPr eaLnBrk="1" hangingPunct="1">
              <a:lnSpc>
                <a:spcPct val="90000"/>
              </a:lnSpc>
              <a:buFontTx/>
              <a:buNone/>
            </a:pPr>
            <a:r>
              <a:rPr lang="tr-TR" altLang="en-US" sz="2800" dirty="0"/>
              <a:t>	</a:t>
            </a:r>
            <a:r>
              <a:rPr lang="tr-TR" altLang="en-US" sz="2400" dirty="0"/>
              <a:t>Yunan askeri Aydın’a doğru geldiğinde iki arkadaşı ile birlikte Menderes’in diğer tarafına geçmeye çalışan Emir Ayşe, arkadaşlarının kayıktan düşüp boğulması sonucunda geri dönmüş ve Çanakkale’de ölen kocasından kalan tek hatıra elmas küpelerini bozdurup kendine bir tüfek almış, dağa çıkmış, Yörük Ali Efe’ye katılmıştı. Aydın’ın kurtuluşu olan 7 Eylül tarihine kadar Yunanlılarla savaşmıştı. Savaş sonrası Atatürk İstasyon Meydanı’nda Çete Emir Ayşe’nin de aralarında bulunduğu kahramanlara İstiklal Madalyası takmıştı. “Savaştım Yunana karşı, elimde kalan en değerli şey Atatürk’ün göğsüme taktığı İstiklal Madalyasıdır” demişti.</a:t>
            </a:r>
          </a:p>
        </p:txBody>
      </p:sp>
      <p:sp>
        <p:nvSpPr>
          <p:cNvPr id="13317" name="AutoShape 6" descr="2Q=="/>
          <p:cNvSpPr>
            <a:spLocks noChangeAspect="1" noChangeArrowheads="1"/>
          </p:cNvSpPr>
          <p:nvPr/>
        </p:nvSpPr>
        <p:spPr bwMode="auto">
          <a:xfrm>
            <a:off x="0" y="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6" name="Picture 5"/>
          <p:cNvPicPr>
            <a:picLocks noChangeAspect="1"/>
          </p:cNvPicPr>
          <p:nvPr/>
        </p:nvPicPr>
        <p:blipFill>
          <a:blip r:embed="rId3"/>
          <a:stretch>
            <a:fillRect/>
          </a:stretch>
        </p:blipFill>
        <p:spPr>
          <a:xfrm>
            <a:off x="7740352" y="5517232"/>
            <a:ext cx="1045636" cy="1045636"/>
          </a:xfrm>
          <a:prstGeom prst="rect">
            <a:avLst/>
          </a:prstGeom>
          <a:solidFill>
            <a:schemeClr val="bg1"/>
          </a:solidFill>
        </p:spPr>
      </p:pic>
    </p:spTree>
    <p:extLst>
      <p:ext uri="{BB962C8B-B14F-4D97-AF65-F5344CB8AC3E}">
        <p14:creationId xmlns:p14="http://schemas.microsoft.com/office/powerpoint/2010/main" val="1089111023"/>
      </p:ext>
    </p:extLst>
  </p:cSld>
  <p:clrMapOvr>
    <a:masterClrMapping/>
  </p:clrMapOvr>
  <p:transition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3429000"/>
            <a:ext cx="9144000" cy="34290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0" name="Rectangle 2"/>
          <p:cNvSpPr>
            <a:spLocks noChangeArrowheads="1"/>
          </p:cNvSpPr>
          <p:nvPr/>
        </p:nvSpPr>
        <p:spPr bwMode="auto">
          <a:xfrm>
            <a:off x="0" y="0"/>
            <a:ext cx="9144000" cy="3429000"/>
          </a:xfrm>
          <a:prstGeom prst="rect">
            <a:avLst/>
          </a:prstGeom>
          <a:solidFill>
            <a:srgbClr val="3399FF"/>
          </a:solidFill>
          <a:ln w="9525">
            <a:solidFill>
              <a:srgbClr val="33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057" name="Picture 9" descr="ATA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043113"/>
            <a:ext cx="9505950" cy="12861926"/>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1600200" y="46482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2056" name="Text Box 8"/>
          <p:cNvSpPr txBox="1">
            <a:spLocks noChangeArrowheads="1"/>
          </p:cNvSpPr>
          <p:nvPr/>
        </p:nvSpPr>
        <p:spPr bwMode="auto">
          <a:xfrm>
            <a:off x="-180975" y="5275074"/>
            <a:ext cx="9144000" cy="1754326"/>
          </a:xfrm>
          <a:prstGeom prst="rect">
            <a:avLst/>
          </a:prstGeom>
          <a:noFill/>
          <a:ln>
            <a:noFill/>
          </a:ln>
          <a:effectLst>
            <a:outerShdw blurRad="63500" dist="127000" dir="2212194" algn="ctr" rotWithShape="0">
              <a:schemeClr val="accent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ts val="0"/>
              </a:spcBef>
            </a:pPr>
            <a:r>
              <a:rPr lang="tr-TR" altLang="en-US" sz="5400" b="1" i="1" dirty="0">
                <a:solidFill>
                  <a:srgbClr val="FF0066"/>
                </a:solidFill>
                <a:latin typeface="Tahoma" charset="0"/>
              </a:rPr>
              <a:t>ATATÜRK VE </a:t>
            </a:r>
            <a:endParaRPr lang="tr-TR" altLang="en-US" sz="5400" b="1" i="1" dirty="0" smtClean="0">
              <a:solidFill>
                <a:srgbClr val="FF0066"/>
              </a:solidFill>
              <a:latin typeface="Tahoma" charset="0"/>
            </a:endParaRPr>
          </a:p>
          <a:p>
            <a:pPr algn="ctr">
              <a:spcBef>
                <a:spcPts val="0"/>
              </a:spcBef>
            </a:pPr>
            <a:r>
              <a:rPr lang="tr-TR" altLang="en-US" sz="5400" b="1" i="1" dirty="0" smtClean="0">
                <a:solidFill>
                  <a:srgbClr val="FF0066"/>
                </a:solidFill>
                <a:latin typeface="Tahoma" charset="0"/>
              </a:rPr>
              <a:t>ÇAĞININ </a:t>
            </a:r>
            <a:r>
              <a:rPr lang="tr-TR" altLang="en-US" sz="5400" b="1" i="1" dirty="0">
                <a:solidFill>
                  <a:srgbClr val="FF0066"/>
                </a:solidFill>
                <a:latin typeface="Tahoma" charset="0"/>
              </a:rPr>
              <a:t>KADINLARI</a:t>
            </a:r>
            <a:endParaRPr lang="pt-BR" altLang="en-US" sz="5400" b="1" i="1" dirty="0">
              <a:solidFill>
                <a:srgbClr val="FF0066"/>
              </a:solidFill>
              <a:latin typeface="Tahoma" charset="0"/>
            </a:endParaRPr>
          </a:p>
        </p:txBody>
      </p:sp>
      <p:pic>
        <p:nvPicPr>
          <p:cNvPr id="9" name="Picture 8"/>
          <p:cNvPicPr>
            <a:picLocks noChangeAspect="1"/>
          </p:cNvPicPr>
          <p:nvPr/>
        </p:nvPicPr>
        <p:blipFill>
          <a:blip r:embed="rId3"/>
          <a:stretch>
            <a:fillRect/>
          </a:stretch>
        </p:blipFill>
        <p:spPr>
          <a:xfrm>
            <a:off x="7092280" y="-53635"/>
            <a:ext cx="1693708" cy="1693708"/>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ox(in)">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51920" y="143421"/>
            <a:ext cx="4762500" cy="549275"/>
          </a:xfrm>
          <a:effectLst>
            <a:outerShdw blurRad="50800" dist="50800" dir="5400000" algn="ctr" rotWithShape="0">
              <a:srgbClr val="FF0000"/>
            </a:outerShdw>
          </a:effectLst>
        </p:spPr>
        <p:txBody>
          <a:bodyPr/>
          <a:lstStyle/>
          <a:p>
            <a:pPr eaLnBrk="1" hangingPunct="1"/>
            <a:r>
              <a:rPr lang="tr-TR" altLang="en-US" sz="4000" u="sng">
                <a:solidFill>
                  <a:srgbClr val="FFFF00"/>
                </a:solidFill>
              </a:rPr>
              <a:t>TAYYAR RAHMİYE</a:t>
            </a:r>
          </a:p>
        </p:txBody>
      </p:sp>
      <p:sp>
        <p:nvSpPr>
          <p:cNvPr id="14339" name="Rectangle 3"/>
          <p:cNvSpPr>
            <a:spLocks noGrp="1" noChangeArrowheads="1"/>
          </p:cNvSpPr>
          <p:nvPr>
            <p:ph type="body" idx="1"/>
          </p:nvPr>
        </p:nvSpPr>
        <p:spPr>
          <a:xfrm>
            <a:off x="2843213" y="1008013"/>
            <a:ext cx="6300787" cy="6021387"/>
          </a:xfrm>
          <a:effectLst>
            <a:outerShdw blurRad="50800" dist="50800" dir="5400000" algn="ctr" rotWithShape="0">
              <a:srgbClr val="FF0000"/>
            </a:outerShdw>
          </a:effectLst>
        </p:spPr>
        <p:txBody>
          <a:bodyPr/>
          <a:lstStyle/>
          <a:p>
            <a:pPr eaLnBrk="1" hangingPunct="1">
              <a:lnSpc>
                <a:spcPct val="90000"/>
              </a:lnSpc>
              <a:buFontTx/>
              <a:buNone/>
            </a:pPr>
            <a:r>
              <a:rPr lang="tr-TR" altLang="en-US" sz="2400" dirty="0">
                <a:solidFill>
                  <a:srgbClr val="FFFF00"/>
                </a:solidFill>
              </a:rPr>
              <a:t>   Adanalı </a:t>
            </a:r>
            <a:r>
              <a:rPr lang="tr-TR" altLang="en-US" sz="2400" dirty="0" err="1">
                <a:solidFill>
                  <a:srgbClr val="FFFF00"/>
                </a:solidFill>
              </a:rPr>
              <a:t>Rahmiye</a:t>
            </a:r>
            <a:r>
              <a:rPr lang="tr-TR" altLang="en-US" sz="2400" dirty="0">
                <a:solidFill>
                  <a:srgbClr val="FFFF00"/>
                </a:solidFill>
              </a:rPr>
              <a:t> Hanım 9.Tümenin 1920 yılında Fransızlar ile yaptığı muharebeye müfrezesiyle katılmıştı. </a:t>
            </a:r>
          </a:p>
          <a:p>
            <a:pPr eaLnBrk="1" hangingPunct="1">
              <a:lnSpc>
                <a:spcPct val="90000"/>
              </a:lnSpc>
              <a:buFontTx/>
              <a:buNone/>
            </a:pPr>
            <a:r>
              <a:rPr lang="tr-TR" altLang="en-US" sz="2400" dirty="0">
                <a:solidFill>
                  <a:srgbClr val="FFFF00"/>
                </a:solidFill>
              </a:rPr>
              <a:t>    Başlıca görevi, keşif ve cephe gerisinde kundakçılık yapmaktı. Osmaniye yakınındaki demiryolu tünelini o patlatmıştı ve bölgedeki düşmanın cephane ikmalini büyük sekteye uğratmıştı. </a:t>
            </a:r>
          </a:p>
          <a:p>
            <a:pPr eaLnBrk="1" hangingPunct="1">
              <a:lnSpc>
                <a:spcPct val="90000"/>
              </a:lnSpc>
              <a:buFontTx/>
              <a:buNone/>
            </a:pPr>
            <a:r>
              <a:rPr lang="tr-TR" altLang="en-US" sz="2400" dirty="0">
                <a:solidFill>
                  <a:srgbClr val="FFFF00"/>
                </a:solidFill>
              </a:rPr>
              <a:t>   1920’de Fransızlara karşı harekete geçildiği sırada askerlerde bir duraksama olunca </a:t>
            </a:r>
            <a:r>
              <a:rPr lang="tr-TR" altLang="en-US" sz="2400" b="1" dirty="0">
                <a:solidFill>
                  <a:srgbClr val="FFFF00"/>
                </a:solidFill>
              </a:rPr>
              <a:t>“Ben kadın olduğum halde ayakta duruyorum da siz erkek olarak yerlerde sürünmekten utanmıyor musunuz?”</a:t>
            </a:r>
            <a:r>
              <a:rPr lang="tr-TR" altLang="en-US" sz="2400" dirty="0">
                <a:solidFill>
                  <a:srgbClr val="FFFF00"/>
                </a:solidFill>
              </a:rPr>
              <a:t> demiş ve aynı muharebede ateş hattında kalan iki arkadaşını korumak için ileriye atıldığında şehit olmuştu. </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2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79512" y="143421"/>
            <a:ext cx="1045636" cy="1045636"/>
          </a:xfrm>
          <a:prstGeom prst="rect">
            <a:avLst/>
          </a:prstGeom>
          <a:solidFill>
            <a:schemeClr val="bg1"/>
          </a:solidFill>
        </p:spPr>
      </p:pic>
    </p:spTree>
    <p:extLst>
      <p:ext uri="{BB962C8B-B14F-4D97-AF65-F5344CB8AC3E}">
        <p14:creationId xmlns:p14="http://schemas.microsoft.com/office/powerpoint/2010/main" val="1685840180"/>
      </p:ext>
    </p:extLst>
  </p:cSld>
  <p:clrMapOvr>
    <a:masterClrMapping/>
  </p:clrMapOvr>
  <p:transition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Klavuz Hat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5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4716016" y="116632"/>
            <a:ext cx="4427984" cy="431775"/>
          </a:xfrm>
          <a:effectLst>
            <a:outerShdw blurRad="50800" dist="50800" dir="5400000" algn="ctr" rotWithShape="0">
              <a:srgbClr val="FF0000"/>
            </a:outerShdw>
          </a:effectLst>
        </p:spPr>
        <p:txBody>
          <a:bodyPr/>
          <a:lstStyle/>
          <a:p>
            <a:pPr eaLnBrk="1" hangingPunct="1"/>
            <a:r>
              <a:rPr lang="tr-TR" altLang="en-US" sz="3200" b="1" u="sng">
                <a:solidFill>
                  <a:srgbClr val="FFFF00"/>
                </a:solidFill>
              </a:rPr>
              <a:t>KLAVUZ HATİCE</a:t>
            </a:r>
          </a:p>
        </p:txBody>
      </p:sp>
      <p:sp>
        <p:nvSpPr>
          <p:cNvPr id="15364" name="Rectangle 3"/>
          <p:cNvSpPr>
            <a:spLocks noGrp="1" noChangeArrowheads="1"/>
          </p:cNvSpPr>
          <p:nvPr>
            <p:ph type="body" idx="1"/>
          </p:nvPr>
        </p:nvSpPr>
        <p:spPr>
          <a:xfrm>
            <a:off x="4716016" y="620688"/>
            <a:ext cx="4427984" cy="6021387"/>
          </a:xfrm>
          <a:effectLst>
            <a:outerShdw blurRad="50800" dist="50800" dir="5400000" algn="ctr" rotWithShape="0">
              <a:srgbClr val="FF0000"/>
            </a:outerShdw>
          </a:effectLst>
        </p:spPr>
        <p:txBody>
          <a:bodyPr/>
          <a:lstStyle/>
          <a:p>
            <a:pPr eaLnBrk="1" hangingPunct="1">
              <a:lnSpc>
                <a:spcPct val="90000"/>
              </a:lnSpc>
            </a:pPr>
            <a:r>
              <a:rPr lang="tr-TR" altLang="en-US" sz="2800" dirty="0">
                <a:solidFill>
                  <a:srgbClr val="FFFF00"/>
                </a:solidFill>
              </a:rPr>
              <a:t>Adana’da </a:t>
            </a:r>
            <a:r>
              <a:rPr lang="tr-TR" altLang="en-US" sz="2800" dirty="0" err="1">
                <a:solidFill>
                  <a:srgbClr val="FFFF00"/>
                </a:solidFill>
              </a:rPr>
              <a:t>Fransızlar’a</a:t>
            </a:r>
            <a:r>
              <a:rPr lang="tr-TR" altLang="en-US" sz="2800" dirty="0">
                <a:solidFill>
                  <a:srgbClr val="FFFF00"/>
                </a:solidFill>
              </a:rPr>
              <a:t> karşı verilen mücadelede yer alan ve milis kuvvetlerine katılan Kılavuz Hatice, 8 Mayıs 1920’de milli kuvvetler Pozantı’da taarruza başladığında, kritik bir duruma düşen Fransızları kandırarak kılavuzluk etmişti. Hatice, kılavuzluk yaptığı </a:t>
            </a:r>
            <a:r>
              <a:rPr lang="tr-TR" altLang="en-US" sz="2800" dirty="0" err="1">
                <a:solidFill>
                  <a:srgbClr val="FFFF00"/>
                </a:solidFill>
              </a:rPr>
              <a:t>Fransızlar’a</a:t>
            </a:r>
            <a:r>
              <a:rPr lang="tr-TR" altLang="en-US" sz="2800" dirty="0">
                <a:solidFill>
                  <a:srgbClr val="FFFF00"/>
                </a:solidFill>
              </a:rPr>
              <a:t> yanlış yol göstererek </a:t>
            </a:r>
            <a:r>
              <a:rPr lang="tr-TR" altLang="en-US" sz="2800" dirty="0" err="1">
                <a:solidFill>
                  <a:srgbClr val="FFFF00"/>
                </a:solidFill>
              </a:rPr>
              <a:t>Karboğazı</a:t>
            </a:r>
            <a:r>
              <a:rPr lang="tr-TR" altLang="en-US" sz="2800" dirty="0">
                <a:solidFill>
                  <a:srgbClr val="FFFF00"/>
                </a:solidFill>
              </a:rPr>
              <a:t>’ </a:t>
            </a:r>
            <a:r>
              <a:rPr lang="tr-TR" altLang="en-US" sz="2800" dirty="0" err="1">
                <a:solidFill>
                  <a:srgbClr val="FFFF00"/>
                </a:solidFill>
              </a:rPr>
              <a:t>na</a:t>
            </a:r>
            <a:r>
              <a:rPr lang="tr-TR" altLang="en-US" sz="2800" dirty="0">
                <a:solidFill>
                  <a:srgbClr val="FFFF00"/>
                </a:solidFill>
              </a:rPr>
              <a:t> sokmuştu. Boğazda sıkışan Fransızlar, Türk askerine esir düşmüştü.</a:t>
            </a:r>
          </a:p>
        </p:txBody>
      </p:sp>
      <p:pic>
        <p:nvPicPr>
          <p:cNvPr id="5" name="Picture 4"/>
          <p:cNvPicPr>
            <a:picLocks noChangeAspect="1"/>
          </p:cNvPicPr>
          <p:nvPr/>
        </p:nvPicPr>
        <p:blipFill>
          <a:blip r:embed="rId4"/>
          <a:stretch>
            <a:fillRect/>
          </a:stretch>
        </p:blipFill>
        <p:spPr>
          <a:xfrm>
            <a:off x="251520" y="5445224"/>
            <a:ext cx="1045636" cy="1045636"/>
          </a:xfrm>
          <a:prstGeom prst="rect">
            <a:avLst/>
          </a:prstGeom>
          <a:solidFill>
            <a:schemeClr val="bg1"/>
          </a:solidFill>
        </p:spPr>
      </p:pic>
    </p:spTree>
    <p:extLst>
      <p:ext uri="{BB962C8B-B14F-4D97-AF65-F5344CB8AC3E}">
        <p14:creationId xmlns:p14="http://schemas.microsoft.com/office/powerpoint/2010/main" val="16666742"/>
      </p:ext>
    </p:extLst>
  </p:cSld>
  <p:clrMapOvr>
    <a:masterClrMapping/>
  </p:clrMapOvr>
  <p:transition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K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4860033" y="274638"/>
            <a:ext cx="3826768" cy="562074"/>
          </a:xfrm>
          <a:effectLst>
            <a:outerShdw blurRad="50800" dist="50800" dir="5400000" algn="ctr" rotWithShape="0">
              <a:srgbClr val="FF0000"/>
            </a:outerShdw>
          </a:effectLst>
        </p:spPr>
        <p:txBody>
          <a:bodyPr/>
          <a:lstStyle/>
          <a:p>
            <a:pPr eaLnBrk="1" hangingPunct="1"/>
            <a:r>
              <a:rPr lang="tr-TR" altLang="en-US" sz="4000" b="1" u="sng"/>
              <a:t>YİRİK FATMA</a:t>
            </a:r>
          </a:p>
        </p:txBody>
      </p:sp>
      <p:sp>
        <p:nvSpPr>
          <p:cNvPr id="16388" name="Rectangle 3"/>
          <p:cNvSpPr>
            <a:spLocks noGrp="1" noChangeArrowheads="1"/>
          </p:cNvSpPr>
          <p:nvPr>
            <p:ph type="body" idx="1"/>
          </p:nvPr>
        </p:nvSpPr>
        <p:spPr>
          <a:xfrm>
            <a:off x="0" y="4365625"/>
            <a:ext cx="9144000" cy="2492375"/>
          </a:xfrm>
          <a:effectLst>
            <a:outerShdw blurRad="50800" dist="50800" dir="5400000" algn="ctr" rotWithShape="0">
              <a:srgbClr val="FF0000"/>
            </a:outerShdw>
          </a:effectLst>
        </p:spPr>
        <p:txBody>
          <a:bodyPr/>
          <a:lstStyle/>
          <a:p>
            <a:pPr eaLnBrk="1" hangingPunct="1">
              <a:buFontTx/>
              <a:buNone/>
            </a:pPr>
            <a:r>
              <a:rPr lang="tr-TR" altLang="en-US" dirty="0">
                <a:solidFill>
                  <a:schemeClr val="bg1"/>
                </a:solidFill>
              </a:rPr>
              <a:t>  </a:t>
            </a:r>
            <a:r>
              <a:rPr lang="tr-TR" altLang="en-US" sz="2800" dirty="0">
                <a:solidFill>
                  <a:schemeClr val="bg1"/>
                </a:solidFill>
              </a:rPr>
              <a:t>Gaziantepli Yirik Fatma ise Gaziantep’in Fransızlar tarafından henüz bütünüyle kuşatılmadığı sırada, düşmanın hareket edeceği haberi gelince, buna karşı koymak için yola çıkan milis kuvvetine, karşı çıkılmasına rağmen zorla katılır.</a:t>
            </a:r>
            <a:r>
              <a:rPr lang="tr-TR" altLang="en-US" dirty="0">
                <a:solidFill>
                  <a:schemeClr val="bg1"/>
                </a:solidFill>
              </a:rPr>
              <a:t> </a:t>
            </a:r>
          </a:p>
        </p:txBody>
      </p:sp>
      <p:pic>
        <p:nvPicPr>
          <p:cNvPr id="5" name="Picture 4"/>
          <p:cNvPicPr>
            <a:picLocks noChangeAspect="1"/>
          </p:cNvPicPr>
          <p:nvPr/>
        </p:nvPicPr>
        <p:blipFill>
          <a:blip r:embed="rId3"/>
          <a:stretch>
            <a:fillRect/>
          </a:stretch>
        </p:blipFill>
        <p:spPr>
          <a:xfrm>
            <a:off x="395536" y="313894"/>
            <a:ext cx="1045636" cy="1045636"/>
          </a:xfrm>
          <a:prstGeom prst="rect">
            <a:avLst/>
          </a:prstGeom>
          <a:solidFill>
            <a:schemeClr val="bg1"/>
          </a:solidFill>
        </p:spPr>
      </p:pic>
    </p:spTree>
    <p:extLst>
      <p:ext uri="{BB962C8B-B14F-4D97-AF65-F5344CB8AC3E}">
        <p14:creationId xmlns:p14="http://schemas.microsoft.com/office/powerpoint/2010/main" val="945058684"/>
      </p:ext>
    </p:extLst>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K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3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827585" y="620713"/>
            <a:ext cx="7859216" cy="417512"/>
          </a:xfrm>
          <a:effectLst>
            <a:outerShdw blurRad="50800" dist="50800" dir="5400000" algn="ctr" rotWithShape="0">
              <a:srgbClr val="FF0000"/>
            </a:outerShdw>
          </a:effectLst>
        </p:spPr>
        <p:txBody>
          <a:bodyPr/>
          <a:lstStyle/>
          <a:p>
            <a:pPr eaLnBrk="1" hangingPunct="1"/>
            <a:r>
              <a:rPr lang="tr-TR" altLang="en-US" sz="3600" u="sng" dirty="0">
                <a:solidFill>
                  <a:schemeClr val="bg1"/>
                </a:solidFill>
              </a:rPr>
              <a:t>BİTLİS</a:t>
            </a:r>
            <a:r>
              <a:rPr lang="tr-TR" altLang="en-US" sz="3600" u="sng" dirty="0"/>
              <a:t> </a:t>
            </a:r>
            <a:r>
              <a:rPr lang="tr-TR" altLang="en-US" sz="3600" u="sng" dirty="0">
                <a:solidFill>
                  <a:schemeClr val="bg1"/>
                </a:solidFill>
              </a:rPr>
              <a:t>DEFTERDARININ HANIMI</a:t>
            </a:r>
          </a:p>
        </p:txBody>
      </p:sp>
      <p:sp>
        <p:nvSpPr>
          <p:cNvPr id="17412" name="Rectangle 3"/>
          <p:cNvSpPr>
            <a:spLocks noGrp="1" noChangeArrowheads="1"/>
          </p:cNvSpPr>
          <p:nvPr>
            <p:ph type="body" idx="1"/>
          </p:nvPr>
        </p:nvSpPr>
        <p:spPr>
          <a:xfrm>
            <a:off x="457200" y="2924175"/>
            <a:ext cx="8507413" cy="3457575"/>
          </a:xfrm>
          <a:effectLst>
            <a:outerShdw blurRad="50800" dist="50800" dir="5400000" algn="ctr" rotWithShape="0">
              <a:srgbClr val="FF0000"/>
            </a:outerShdw>
          </a:effectLst>
        </p:spPr>
        <p:txBody>
          <a:bodyPr/>
          <a:lstStyle/>
          <a:p>
            <a:pPr eaLnBrk="1" hangingPunct="1">
              <a:buFontTx/>
              <a:buNone/>
            </a:pPr>
            <a:r>
              <a:rPr lang="tr-TR" altLang="en-US" sz="2800" dirty="0"/>
              <a:t>   </a:t>
            </a:r>
          </a:p>
          <a:p>
            <a:pPr eaLnBrk="1" hangingPunct="1">
              <a:buFontTx/>
              <a:buNone/>
            </a:pPr>
            <a:endParaRPr lang="tr-TR" altLang="en-US" sz="2400" dirty="0">
              <a:solidFill>
                <a:schemeClr val="bg1"/>
              </a:solidFill>
            </a:endParaRPr>
          </a:p>
          <a:p>
            <a:pPr eaLnBrk="1" hangingPunct="1">
              <a:buFontTx/>
              <a:buNone/>
            </a:pPr>
            <a:r>
              <a:rPr lang="tr-TR" altLang="en-US" sz="2400" dirty="0">
                <a:solidFill>
                  <a:schemeClr val="bg1"/>
                </a:solidFill>
              </a:rPr>
              <a:t>   Kahramanmaraş’ta düşmana karşı verilen mücadelede en fazla yararlılık gösterenlerin arasında Bitlis Defterdarının Hanımı da bulunmaktadır. Bitlis Defterdarının Hanımı olarak bilinen bu kadın kahraman da, Kayabaşı Mahallesi’nde 8 düşmanı öldürmüş daha sonra erkek elbisesi giyerek milis kuvvetlerine katılır. </a:t>
            </a:r>
          </a:p>
        </p:txBody>
      </p:sp>
      <p:pic>
        <p:nvPicPr>
          <p:cNvPr id="5" name="Picture 4"/>
          <p:cNvPicPr>
            <a:picLocks noChangeAspect="1"/>
          </p:cNvPicPr>
          <p:nvPr/>
        </p:nvPicPr>
        <p:blipFill>
          <a:blip r:embed="rId3"/>
          <a:stretch>
            <a:fillRect/>
          </a:stretch>
        </p:blipFill>
        <p:spPr>
          <a:xfrm>
            <a:off x="7641165" y="1136120"/>
            <a:ext cx="1045636" cy="1045636"/>
          </a:xfrm>
          <a:prstGeom prst="rect">
            <a:avLst/>
          </a:prstGeom>
          <a:solidFill>
            <a:schemeClr val="bg1"/>
          </a:solidFill>
        </p:spPr>
      </p:pic>
    </p:spTree>
    <p:extLst>
      <p:ext uri="{BB962C8B-B14F-4D97-AF65-F5344CB8AC3E}">
        <p14:creationId xmlns:p14="http://schemas.microsoft.com/office/powerpoint/2010/main" val="812248776"/>
      </p:ext>
    </p:extLst>
  </p:cSld>
  <p:clrMapOvr>
    <a:masterClrMapping/>
  </p:clrMapOvr>
  <p:transition advTm="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KUR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250824" y="188913"/>
            <a:ext cx="3241055" cy="791815"/>
          </a:xfrm>
          <a:effectLst>
            <a:outerShdw blurRad="50800" dist="50800" dir="5400000" algn="ctr" rotWithShape="0">
              <a:srgbClr val="FF0000"/>
            </a:outerShdw>
          </a:effectLst>
        </p:spPr>
        <p:txBody>
          <a:bodyPr/>
          <a:lstStyle/>
          <a:p>
            <a:pPr eaLnBrk="1" hangingPunct="1"/>
            <a:r>
              <a:rPr lang="tr-TR" altLang="en-US" sz="3600" b="1" u="sng"/>
              <a:t>AYŞE HANIM</a:t>
            </a:r>
          </a:p>
        </p:txBody>
      </p:sp>
      <p:sp>
        <p:nvSpPr>
          <p:cNvPr id="18436" name="Rectangle 3"/>
          <p:cNvSpPr>
            <a:spLocks noGrp="1" noChangeArrowheads="1"/>
          </p:cNvSpPr>
          <p:nvPr>
            <p:ph type="body" idx="1"/>
          </p:nvPr>
        </p:nvSpPr>
        <p:spPr>
          <a:xfrm>
            <a:off x="4283968" y="0"/>
            <a:ext cx="4860032" cy="6858000"/>
          </a:xfrm>
          <a:effectLst>
            <a:outerShdw blurRad="50800" dist="50800" dir="5400000" algn="ctr" rotWithShape="0">
              <a:srgbClr val="FF0000"/>
            </a:outerShdw>
          </a:effectLst>
        </p:spPr>
        <p:txBody>
          <a:bodyPr/>
          <a:lstStyle/>
          <a:p>
            <a:pPr eaLnBrk="1" hangingPunct="1">
              <a:lnSpc>
                <a:spcPct val="80000"/>
              </a:lnSpc>
              <a:buFontTx/>
              <a:buNone/>
            </a:pPr>
            <a:r>
              <a:rPr lang="tr-TR" altLang="en-US" sz="2800" dirty="0"/>
              <a:t>   </a:t>
            </a:r>
          </a:p>
          <a:p>
            <a:pPr eaLnBrk="1" hangingPunct="1">
              <a:lnSpc>
                <a:spcPct val="80000"/>
              </a:lnSpc>
              <a:buFontTx/>
              <a:buNone/>
            </a:pPr>
            <a:r>
              <a:rPr lang="tr-TR" altLang="en-US" sz="2800" dirty="0">
                <a:solidFill>
                  <a:schemeClr val="bg1"/>
                </a:solidFill>
              </a:rPr>
              <a:t>    Yunanlıların İzmir’e girmesiyle Milli Mücadele saflarında yerini alan Ayşe Hanım, İzmir’in Yunanlıların eline geçmesi üzerine Aydın’a gider. Aydın civarında kahramanca dövüşen Ayşe Hanımın burada büyük oğlu şehit düşer. I. ve II. İnönü Savaşlarına katılan Ayşe Hanım, ikinci oğlunu da bu savaşlarda şehit verir. Sakarya Meydan Muharebesi’ne de katılan Ayşe Hanım, bu savaşta kasığından yaralanır ve tedavi gördükten sonra müfrezesine katılır. </a:t>
            </a:r>
          </a:p>
        </p:txBody>
      </p:sp>
      <p:pic>
        <p:nvPicPr>
          <p:cNvPr id="5" name="Picture 4"/>
          <p:cNvPicPr>
            <a:picLocks noChangeAspect="1"/>
          </p:cNvPicPr>
          <p:nvPr/>
        </p:nvPicPr>
        <p:blipFill>
          <a:blip r:embed="rId3"/>
          <a:stretch>
            <a:fillRect/>
          </a:stretch>
        </p:blipFill>
        <p:spPr>
          <a:xfrm>
            <a:off x="250824" y="5517232"/>
            <a:ext cx="1045636" cy="1045636"/>
          </a:xfrm>
          <a:prstGeom prst="rect">
            <a:avLst/>
          </a:prstGeom>
          <a:solidFill>
            <a:schemeClr val="bg1"/>
          </a:solidFill>
        </p:spPr>
      </p:pic>
    </p:spTree>
    <p:extLst>
      <p:ext uri="{BB962C8B-B14F-4D97-AF65-F5344CB8AC3E}">
        <p14:creationId xmlns:p14="http://schemas.microsoft.com/office/powerpoint/2010/main" val="2059117900"/>
      </p:ext>
    </p:extLst>
  </p:cSld>
  <p:clrMapOvr>
    <a:masterClrMapping/>
  </p:clrMapOvr>
  <p:transition advTm="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n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3707904" y="28187"/>
            <a:ext cx="3970263" cy="648370"/>
          </a:xfrm>
          <a:effectLst>
            <a:outerShdw blurRad="50800" dist="50800" dir="5400000" algn="ctr" rotWithShape="0">
              <a:srgbClr val="FF0000"/>
            </a:outerShdw>
          </a:effectLst>
        </p:spPr>
        <p:txBody>
          <a:bodyPr/>
          <a:lstStyle/>
          <a:p>
            <a:pPr eaLnBrk="1" hangingPunct="1"/>
            <a:r>
              <a:rPr lang="tr-TR" altLang="en-US" sz="3600" b="1" u="sng"/>
              <a:t>NAFİZE KADIN</a:t>
            </a:r>
          </a:p>
        </p:txBody>
      </p:sp>
      <p:sp>
        <p:nvSpPr>
          <p:cNvPr id="19460" name="Rectangle 3"/>
          <p:cNvSpPr>
            <a:spLocks noGrp="1" noChangeArrowheads="1"/>
          </p:cNvSpPr>
          <p:nvPr>
            <p:ph type="body" idx="1"/>
          </p:nvPr>
        </p:nvSpPr>
        <p:spPr>
          <a:xfrm>
            <a:off x="0" y="4149725"/>
            <a:ext cx="9144000" cy="2708275"/>
          </a:xfrm>
          <a:effectLst>
            <a:outerShdw blurRad="50800" dist="50800" dir="5400000" algn="ctr" rotWithShape="0">
              <a:srgbClr val="FF0000"/>
            </a:outerShdw>
          </a:effectLst>
        </p:spPr>
        <p:txBody>
          <a:bodyPr/>
          <a:lstStyle/>
          <a:p>
            <a:pPr eaLnBrk="1" hangingPunct="1">
              <a:buFontTx/>
              <a:buNone/>
            </a:pPr>
            <a:r>
              <a:rPr lang="tr-TR" altLang="en-US" dirty="0">
                <a:solidFill>
                  <a:schemeClr val="bg1"/>
                </a:solidFill>
              </a:rPr>
              <a:t>   "</a:t>
            </a:r>
            <a:r>
              <a:rPr lang="tr-TR" altLang="en-US" b="1" dirty="0">
                <a:solidFill>
                  <a:schemeClr val="bg1"/>
                </a:solidFill>
              </a:rPr>
              <a:t>Nafize Kadın", Yunanlılar tarafından yakalanarak, Türk kuvvetler hakkında bilgi alınmak istenir, fakat Nafize Kadın işkencelere karşı koyarak hiçbir bilgi vermez.</a:t>
            </a:r>
            <a:r>
              <a:rPr lang="tr-TR" altLang="en-US" dirty="0">
                <a:solidFill>
                  <a:schemeClr val="bg1"/>
                </a:solidFill>
              </a:rPr>
              <a:t> </a:t>
            </a:r>
          </a:p>
        </p:txBody>
      </p:sp>
      <p:pic>
        <p:nvPicPr>
          <p:cNvPr id="5" name="Picture 4"/>
          <p:cNvPicPr>
            <a:picLocks noChangeAspect="1"/>
          </p:cNvPicPr>
          <p:nvPr/>
        </p:nvPicPr>
        <p:blipFill>
          <a:blip r:embed="rId3"/>
          <a:stretch>
            <a:fillRect/>
          </a:stretch>
        </p:blipFill>
        <p:spPr>
          <a:xfrm>
            <a:off x="7686386" y="5661248"/>
            <a:ext cx="1045636" cy="1045636"/>
          </a:xfrm>
          <a:prstGeom prst="rect">
            <a:avLst/>
          </a:prstGeom>
          <a:solidFill>
            <a:schemeClr val="bg1"/>
          </a:solidFill>
        </p:spPr>
      </p:pic>
    </p:spTree>
    <p:extLst>
      <p:ext uri="{BB962C8B-B14F-4D97-AF65-F5344CB8AC3E}">
        <p14:creationId xmlns:p14="http://schemas.microsoft.com/office/powerpoint/2010/main" val="895573895"/>
      </p:ext>
    </p:extLst>
  </p:cSld>
  <p:clrMapOvr>
    <a:masterClrMapping/>
  </p:clrMapOvr>
  <p:transition advTm="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5" name="Picture 3" descr="ATA 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03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title"/>
          </p:nvPr>
        </p:nvSpPr>
        <p:spPr>
          <a:xfrm>
            <a:off x="5508625" y="476250"/>
            <a:ext cx="3238500" cy="5843588"/>
          </a:xfrm>
          <a:effectLst>
            <a:outerShdw blurRad="63500" dist="107763" dir="2700000" algn="ctr" rotWithShape="0">
              <a:schemeClr val="accent2">
                <a:alpha val="50000"/>
              </a:schemeClr>
            </a:outerShdw>
          </a:effectLst>
        </p:spPr>
        <p:txBody>
          <a:bodyPr/>
          <a:lstStyle/>
          <a:p>
            <a:r>
              <a:rPr lang="tr-TR" altLang="en-US" b="1" i="1">
                <a:solidFill>
                  <a:srgbClr val="FF0066"/>
                </a:solidFill>
                <a:latin typeface="Tahoma" charset="0"/>
              </a:rPr>
              <a:t>MODERN MİLLET MODERN KADIN İŞTE 75 YIL ÖNCESİ</a:t>
            </a:r>
          </a:p>
        </p:txBody>
      </p:sp>
      <p:pic>
        <p:nvPicPr>
          <p:cNvPr id="6" name="Picture 5"/>
          <p:cNvPicPr>
            <a:picLocks noChangeAspect="1"/>
          </p:cNvPicPr>
          <p:nvPr/>
        </p:nvPicPr>
        <p:blipFill>
          <a:blip r:embed="rId3"/>
          <a:stretch>
            <a:fillRect/>
          </a:stretch>
        </p:blipFill>
        <p:spPr>
          <a:xfrm>
            <a:off x="3658912" y="5445224"/>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800" fill="hold">
                                          <p:stCondLst>
                                            <p:cond delay="0"/>
                                          </p:stCondLst>
                                        </p:cTn>
                                        <p:tgtEl>
                                          <p:spTgt spid="307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0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3" descr="ATA 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Grp="1" noChangeArrowheads="1"/>
          </p:cNvSpPr>
          <p:nvPr>
            <p:ph type="title"/>
          </p:nvPr>
        </p:nvSpPr>
        <p:spPr>
          <a:xfrm>
            <a:off x="5364163" y="1"/>
            <a:ext cx="3600450" cy="5877272"/>
          </a:xfrm>
          <a:effectLst>
            <a:outerShdw blurRad="63500" dist="107763" dir="2700000" algn="ctr" rotWithShape="0">
              <a:schemeClr val="accent2">
                <a:alpha val="50000"/>
              </a:schemeClr>
            </a:outerShdw>
          </a:effectLst>
        </p:spPr>
        <p:txBody>
          <a:bodyPr/>
          <a:lstStyle/>
          <a:p>
            <a:r>
              <a:rPr lang="tr-TR" altLang="en-US" b="1" i="1">
                <a:solidFill>
                  <a:srgbClr val="FF0066"/>
                </a:solidFill>
                <a:latin typeface="Tahoma" charset="0"/>
              </a:rPr>
              <a:t>DIŞ ÜLKELER DE SUNULAN GERÇEK ATATÜRK TÜRKİYE’Sİ</a:t>
            </a:r>
          </a:p>
        </p:txBody>
      </p:sp>
      <p:pic>
        <p:nvPicPr>
          <p:cNvPr id="6" name="Picture 5"/>
          <p:cNvPicPr>
            <a:picLocks noChangeAspect="1"/>
          </p:cNvPicPr>
          <p:nvPr/>
        </p:nvPicPr>
        <p:blipFill>
          <a:blip r:embed="rId3"/>
          <a:stretch>
            <a:fillRect/>
          </a:stretch>
        </p:blipFill>
        <p:spPr>
          <a:xfrm>
            <a:off x="7812360" y="5589240"/>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800" fill="hold">
                                          <p:stCondLst>
                                            <p:cond delay="0"/>
                                          </p:stCondLst>
                                        </p:cTn>
                                        <p:tgtEl>
                                          <p:spTgt spid="512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51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7" name="Picture 3" descr="ATA 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32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title"/>
          </p:nvPr>
        </p:nvSpPr>
        <p:spPr>
          <a:xfrm>
            <a:off x="5364163" y="0"/>
            <a:ext cx="3779837" cy="5733256"/>
          </a:xfrm>
          <a:effectLst>
            <a:outerShdw blurRad="63500" dist="107763" dir="2700000" algn="ctr" rotWithShape="0">
              <a:schemeClr val="accent2">
                <a:alpha val="50000"/>
              </a:schemeClr>
            </a:outerShdw>
          </a:effectLst>
        </p:spPr>
        <p:txBody>
          <a:bodyPr/>
          <a:lstStyle/>
          <a:p>
            <a:r>
              <a:rPr lang="tr-TR" altLang="en-US" b="1" i="1">
                <a:solidFill>
                  <a:srgbClr val="FF0066"/>
                </a:solidFill>
                <a:latin typeface="Tahoma" charset="0"/>
              </a:rPr>
              <a:t>YALNIZ SALONLAR</a:t>
            </a:r>
            <a:br>
              <a:rPr lang="tr-TR" altLang="en-US" b="1" i="1">
                <a:solidFill>
                  <a:srgbClr val="FF0066"/>
                </a:solidFill>
                <a:latin typeface="Tahoma" charset="0"/>
              </a:rPr>
            </a:br>
            <a:r>
              <a:rPr lang="tr-TR" altLang="en-US" b="1" i="1">
                <a:solidFill>
                  <a:srgbClr val="FF0066"/>
                </a:solidFill>
                <a:latin typeface="Tahoma" charset="0"/>
              </a:rPr>
              <a:t>DA DEĞİL SOKAKLARA BAKIN. </a:t>
            </a:r>
            <a:r>
              <a:rPr lang="tr-TR" altLang="en-US" b="1" i="1" dirty="0">
                <a:solidFill>
                  <a:srgbClr val="FF0066"/>
                </a:solidFill>
                <a:latin typeface="Tahoma" charset="0"/>
              </a:rPr>
              <a:t>GERÇEK ATATÜRK TÜRKİYE’Sİ</a:t>
            </a:r>
          </a:p>
        </p:txBody>
      </p:sp>
      <p:pic>
        <p:nvPicPr>
          <p:cNvPr id="6" name="Picture 5"/>
          <p:cNvPicPr>
            <a:picLocks noChangeAspect="1"/>
          </p:cNvPicPr>
          <p:nvPr/>
        </p:nvPicPr>
        <p:blipFill>
          <a:blip r:embed="rId3"/>
          <a:stretch>
            <a:fillRect/>
          </a:stretch>
        </p:blipFill>
        <p:spPr>
          <a:xfrm>
            <a:off x="7812360" y="5589240"/>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800" fill="hold">
                                          <p:stCondLst>
                                            <p:cond delay="0"/>
                                          </p:stCondLst>
                                        </p:cTn>
                                        <p:tgtEl>
                                          <p:spTgt spid="614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61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1" name="Picture 3" descr="ATA 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43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noChangeArrowheads="1"/>
          </p:cNvSpPr>
          <p:nvPr>
            <p:ph type="title"/>
          </p:nvPr>
        </p:nvSpPr>
        <p:spPr>
          <a:xfrm>
            <a:off x="4788470" y="1"/>
            <a:ext cx="4464050" cy="5877271"/>
          </a:xfrm>
          <a:effectLst>
            <a:outerShdw blurRad="63500" dist="107763" dir="2700000" algn="ctr" rotWithShape="0">
              <a:schemeClr val="accent2">
                <a:alpha val="50000"/>
              </a:schemeClr>
            </a:outerShdw>
          </a:effectLst>
        </p:spPr>
        <p:txBody>
          <a:bodyPr/>
          <a:lstStyle/>
          <a:p>
            <a:r>
              <a:rPr lang="tr-TR" altLang="en-US" b="1" i="1" dirty="0">
                <a:solidFill>
                  <a:srgbClr val="FF0066"/>
                </a:solidFill>
                <a:latin typeface="Tahoma" charset="0"/>
              </a:rPr>
              <a:t>DEVRİM YAPMAK,</a:t>
            </a:r>
            <a:br>
              <a:rPr lang="tr-TR" altLang="en-US" b="1" i="1" dirty="0">
                <a:solidFill>
                  <a:srgbClr val="FF0066"/>
                </a:solidFill>
                <a:latin typeface="Tahoma" charset="0"/>
              </a:rPr>
            </a:br>
            <a:r>
              <a:rPr lang="tr-TR" altLang="en-US" sz="2000" b="1" i="1" dirty="0">
                <a:solidFill>
                  <a:srgbClr val="FF0066"/>
                </a:solidFill>
                <a:latin typeface="Tahoma" charset="0"/>
              </a:rPr>
              <a:t/>
            </a:r>
            <a:br>
              <a:rPr lang="tr-TR" altLang="en-US" sz="2000" b="1" i="1" dirty="0">
                <a:solidFill>
                  <a:srgbClr val="FF0066"/>
                </a:solidFill>
                <a:latin typeface="Tahoma" charset="0"/>
              </a:rPr>
            </a:br>
            <a:r>
              <a:rPr lang="tr-TR" altLang="en-US" b="1" i="1" dirty="0">
                <a:solidFill>
                  <a:srgbClr val="FF0066"/>
                </a:solidFill>
                <a:latin typeface="Tahoma" charset="0"/>
              </a:rPr>
              <a:t>  “MİLLETİN, DEVRİME SAHİP ÇIKMA</a:t>
            </a:r>
            <a:br>
              <a:rPr lang="tr-TR" altLang="en-US" b="1" i="1" dirty="0">
                <a:solidFill>
                  <a:srgbClr val="FF0066"/>
                </a:solidFill>
                <a:latin typeface="Tahoma" charset="0"/>
              </a:rPr>
            </a:br>
            <a:r>
              <a:rPr lang="tr-TR" altLang="en-US" b="1" i="1" dirty="0">
                <a:solidFill>
                  <a:srgbClr val="FF0066"/>
                </a:solidFill>
                <a:latin typeface="Tahoma" charset="0"/>
              </a:rPr>
              <a:t>BİLİNCİNE VARMASIDIR”.</a:t>
            </a:r>
            <a:r>
              <a:rPr lang="tr-TR" altLang="en-US" b="1" i="1" dirty="0">
                <a:latin typeface="Tahoma" charset="0"/>
              </a:rPr>
              <a:t> </a:t>
            </a:r>
          </a:p>
        </p:txBody>
      </p:sp>
      <p:pic>
        <p:nvPicPr>
          <p:cNvPr id="6" name="Picture 5"/>
          <p:cNvPicPr>
            <a:picLocks noChangeAspect="1"/>
          </p:cNvPicPr>
          <p:nvPr/>
        </p:nvPicPr>
        <p:blipFill>
          <a:blip r:embed="rId3"/>
          <a:stretch>
            <a:fillRect/>
          </a:stretch>
        </p:blipFill>
        <p:spPr>
          <a:xfrm>
            <a:off x="7812360" y="5589240"/>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800" fill="hold">
                                          <p:stCondLst>
                                            <p:cond delay="0"/>
                                          </p:stCondLst>
                                        </p:cTn>
                                        <p:tgtEl>
                                          <p:spTgt spid="717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800094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4000" b="1">
                <a:solidFill>
                  <a:srgbClr val="FFFF00"/>
                </a:solidFill>
                <a:latin typeface="+mj-lt"/>
              </a:rPr>
              <a:t>KAHRAMAN </a:t>
            </a:r>
            <a:endParaRPr lang="tr-TR" altLang="en-US" sz="4000" b="1" smtClean="0">
              <a:solidFill>
                <a:srgbClr val="FFFF00"/>
              </a:solidFill>
              <a:latin typeface="+mj-lt"/>
            </a:endParaRPr>
          </a:p>
          <a:p>
            <a:pPr algn="ctr"/>
            <a:r>
              <a:rPr lang="tr-TR" altLang="en-US" sz="4000" b="1" dirty="0" smtClean="0">
                <a:solidFill>
                  <a:srgbClr val="FFFF00"/>
                </a:solidFill>
                <a:latin typeface="+mj-lt"/>
              </a:rPr>
              <a:t>TÜRK </a:t>
            </a:r>
            <a:r>
              <a:rPr lang="tr-TR" altLang="en-US" sz="4000" b="1" dirty="0">
                <a:solidFill>
                  <a:srgbClr val="FFFF00"/>
                </a:solidFill>
                <a:latin typeface="+mj-lt"/>
              </a:rPr>
              <a:t>KADINLARI</a:t>
            </a:r>
          </a:p>
        </p:txBody>
      </p:sp>
      <p:sp>
        <p:nvSpPr>
          <p:cNvPr id="3" name="Rectangle 6"/>
          <p:cNvSpPr>
            <a:spLocks noChangeArrowheads="1"/>
          </p:cNvSpPr>
          <p:nvPr/>
        </p:nvSpPr>
        <p:spPr bwMode="auto">
          <a:xfrm>
            <a:off x="0" y="1232168"/>
            <a:ext cx="91440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tr-TR" altLang="en-US" sz="3200" dirty="0" smtClean="0">
                <a:solidFill>
                  <a:srgbClr val="FFFF00"/>
                </a:solidFill>
                <a:latin typeface="Monotype Corsiva" charset="0"/>
              </a:rPr>
              <a:t>"Dünyada hiçbir milletin kadını, ben Anadolu kadınından fazla çalıştım, milletimi kurtuluşa ve zafere götürmekte, Anadolu kadını kadar emek verdim diyemez. Erkeklerden kurduğumuz ordumuzun hayat kaynaklarını kadınlarımız işletmiştir. Çift süren, tarlayı eken, kağnısı ve kucağındaki yavrusu ile yağmur demeyip, kış demeyip cephenin ihtiyaçlarını taşıyan hep onlar, hep o yüce, o fedakar, o ilahi Anadolu kadını olmuştur. Bundan ötürü hepimiz bu büyük ruhlu ve büyük duygulu kadınlarımızı, şükranla ve minnetle sonsuza kadar aziz ve kutsal bilelim.”</a:t>
            </a:r>
          </a:p>
          <a:p>
            <a:pPr algn="ctr"/>
            <a:r>
              <a:rPr lang="tr-TR" altLang="en-US" sz="3200" dirty="0" smtClean="0">
                <a:solidFill>
                  <a:srgbClr val="FFFF00"/>
                </a:solidFill>
                <a:latin typeface="Monotype Corsiva" charset="0"/>
              </a:rPr>
              <a:t>Mustafa Kemâl ATATÜRK, 30 Mart 1923</a:t>
            </a:r>
            <a:endParaRPr lang="tr-TR" altLang="en-US" sz="3200" dirty="0">
              <a:solidFill>
                <a:srgbClr val="FFFF00"/>
              </a:solidFill>
              <a:latin typeface="Monotype Corsiva" charset="0"/>
            </a:endParaRPr>
          </a:p>
        </p:txBody>
      </p:sp>
      <p:pic>
        <p:nvPicPr>
          <p:cNvPr id="5" name="Picture 4"/>
          <p:cNvPicPr>
            <a:picLocks noChangeAspect="1"/>
          </p:cNvPicPr>
          <p:nvPr/>
        </p:nvPicPr>
        <p:blipFill>
          <a:blip r:embed="rId2"/>
          <a:stretch>
            <a:fillRect/>
          </a:stretch>
        </p:blipFill>
        <p:spPr>
          <a:xfrm>
            <a:off x="8000941" y="185068"/>
            <a:ext cx="1045636" cy="1045636"/>
          </a:xfrm>
          <a:prstGeom prst="rect">
            <a:avLst/>
          </a:prstGeom>
          <a:solidFill>
            <a:schemeClr val="bg1"/>
          </a:solidFill>
        </p:spPr>
      </p:pic>
    </p:spTree>
    <p:extLst>
      <p:ext uri="{BB962C8B-B14F-4D97-AF65-F5344CB8AC3E}">
        <p14:creationId xmlns:p14="http://schemas.microsoft.com/office/powerpoint/2010/main" val="1605308386"/>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56" presetClass="entr" presetSubtype="0" fill="hold"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0" end="0"/>
                                            </p:txEl>
                                          </p:spTgt>
                                        </p:tgtEl>
                                        <p:attrNameLst>
                                          <p:attrName>ppt_w</p:attrName>
                                        </p:attrNameLst>
                                      </p:cBhvr>
                                    </p:anim>
                                    <p:anim by="(#ppt_w*0.50)" calcmode="lin" valueType="num">
                                      <p:cBhvr>
                                        <p:cTn id="18" dur="500" decel="50000" autoRev="1" fill="hold">
                                          <p:stCondLst>
                                            <p:cond delay="0"/>
                                          </p:stCondLst>
                                        </p:cTn>
                                        <p:tgtEl>
                                          <p:spTgt spid="3">
                                            <p:txEl>
                                              <p:pRg st="0" end="0"/>
                                            </p:txEl>
                                          </p:spTgt>
                                        </p:tgtEl>
                                        <p:attrNameLst>
                                          <p:attrName>ppt_x</p:attrName>
                                        </p:attrNameLst>
                                      </p:cBhvr>
                                    </p:anim>
                                    <p:anim from="(-#ppt_h/2)" to="(#ppt_y)" calcmode="lin" valueType="num">
                                      <p:cBhvr>
                                        <p:cTn id="19" dur="1000" fill="hold">
                                          <p:stCondLst>
                                            <p:cond delay="0"/>
                                          </p:stCondLst>
                                        </p:cTn>
                                        <p:tgtEl>
                                          <p:spTgt spid="3">
                                            <p:txEl>
                                              <p:pRg st="0" end="0"/>
                                            </p:txEl>
                                          </p:spTgt>
                                        </p:tgtEl>
                                        <p:attrNameLst>
                                          <p:attrName>ppt_y</p:attrName>
                                        </p:attrNameLst>
                                      </p:cBhvr>
                                    </p:anim>
                                    <p:animRot by="21600000">
                                      <p:cBhvr>
                                        <p:cTn id="20" dur="1000" fill="hold">
                                          <p:stCondLst>
                                            <p:cond delay="0"/>
                                          </p:stCondLst>
                                        </p:cTn>
                                        <p:tgtEl>
                                          <p:spTgt spid="3">
                                            <p:txEl>
                                              <p:pRg st="0" end="0"/>
                                            </p:txEl>
                                          </p:spTgt>
                                        </p:tgtEl>
                                        <p:attrNameLst>
                                          <p:attrName>r</p:attrName>
                                        </p:attrNameLst>
                                      </p:cBhvr>
                                    </p:animRot>
                                  </p:childTnLst>
                                </p:cTn>
                              </p:par>
                            </p:childTnLst>
                          </p:cTn>
                        </p:par>
                        <p:par>
                          <p:cTn id="21" fill="hold">
                            <p:stCondLst>
                              <p:cond delay="50400"/>
                            </p:stCondLst>
                            <p:childTnLst>
                              <p:par>
                                <p:cTn id="22" presetID="56" presetClass="entr" presetSubtype="0" fill="hold" nodeType="after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1" end="1"/>
                                            </p:txEl>
                                          </p:spTgt>
                                        </p:tgtEl>
                                        <p:attrNameLst>
                                          <p:attrName>ppt_w</p:attrName>
                                        </p:attrNameLst>
                                      </p:cBhvr>
                                    </p:anim>
                                    <p:anim by="(#ppt_w*0.50)" calcmode="lin" valueType="num">
                                      <p:cBhvr>
                                        <p:cTn id="25" dur="500" decel="50000" autoRev="1" fill="hold">
                                          <p:stCondLst>
                                            <p:cond delay="0"/>
                                          </p:stCondLst>
                                        </p:cTn>
                                        <p:tgtEl>
                                          <p:spTgt spid="3">
                                            <p:txEl>
                                              <p:pRg st="1" end="1"/>
                                            </p:txEl>
                                          </p:spTgt>
                                        </p:tgtEl>
                                        <p:attrNameLst>
                                          <p:attrName>ppt_x</p:attrName>
                                        </p:attrNameLst>
                                      </p:cBhvr>
                                    </p:anim>
                                    <p:anim from="(-#ppt_h/2)" to="(#ppt_y)" calcmode="lin" valueType="num">
                                      <p:cBhvr>
                                        <p:cTn id="26" dur="1000" fill="hold">
                                          <p:stCondLst>
                                            <p:cond delay="0"/>
                                          </p:stCondLst>
                                        </p:cTn>
                                        <p:tgtEl>
                                          <p:spTgt spid="3">
                                            <p:txEl>
                                              <p:pRg st="1" end="1"/>
                                            </p:txEl>
                                          </p:spTgt>
                                        </p:tgtEl>
                                        <p:attrNameLst>
                                          <p:attrName>ppt_y</p:attrName>
                                        </p:attrNameLst>
                                      </p:cBhvr>
                                    </p:anim>
                                    <p:animRot by="21600000">
                                      <p:cBhvr>
                                        <p:cTn id="27"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5" name="Picture 3" descr="ATA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812360" y="5589240"/>
            <a:ext cx="1045636" cy="1045636"/>
          </a:xfrm>
          <a:prstGeom prst="rect">
            <a:avLst/>
          </a:prstGeom>
          <a:solidFill>
            <a:schemeClr val="bg1"/>
          </a:solidFill>
        </p:spPr>
      </p:pic>
      <p:sp>
        <p:nvSpPr>
          <p:cNvPr id="8196" name="Rectangle 4"/>
          <p:cNvSpPr>
            <a:spLocks noGrp="1" noChangeArrowheads="1"/>
          </p:cNvSpPr>
          <p:nvPr>
            <p:ph type="title"/>
          </p:nvPr>
        </p:nvSpPr>
        <p:spPr>
          <a:xfrm>
            <a:off x="4643438" y="1"/>
            <a:ext cx="4500562" cy="6237311"/>
          </a:xfrm>
          <a:effectLst>
            <a:outerShdw blurRad="63500" dist="107763" dir="2700000" algn="ctr" rotWithShape="0">
              <a:schemeClr val="accent2">
                <a:alpha val="50000"/>
              </a:schemeClr>
            </a:outerShdw>
          </a:effectLst>
        </p:spPr>
        <p:txBody>
          <a:bodyPr/>
          <a:lstStyle/>
          <a:p>
            <a:r>
              <a:rPr lang="tr-TR" altLang="en-US" sz="4000" b="1" i="1" dirty="0">
                <a:solidFill>
                  <a:srgbClr val="FF0066"/>
                </a:solidFill>
                <a:latin typeface="Tahoma" charset="0"/>
              </a:rPr>
              <a:t>“O” İSTİKBAL GÖKLER DE DİR DERKEN ÇOLUK ÇOCUK HERKES YANINDA İDİ. ÖNCE KADINLARIN BİLİNÇLENMESİ GEREĞİNİ BİLİRDİ</a:t>
            </a:r>
            <a:r>
              <a:rPr lang="tr-TR" altLang="en-US" sz="4000" b="1" i="1" dirty="0" smtClean="0">
                <a:solidFill>
                  <a:srgbClr val="FF0066"/>
                </a:solidFill>
                <a:latin typeface="Tahoma" charset="0"/>
              </a:rPr>
              <a:t>.</a:t>
            </a:r>
            <a:endParaRPr lang="tr-TR" altLang="en-US" sz="4000" b="1" i="1" dirty="0">
              <a:solidFill>
                <a:srgbClr val="FF0066"/>
              </a:solidFill>
              <a:latin typeface="Tahoma" charset="0"/>
            </a:endParaRPr>
          </a:p>
        </p:txBody>
      </p:sp>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800" fill="hold">
                                          <p:stCondLst>
                                            <p:cond delay="0"/>
                                          </p:stCondLst>
                                        </p:cTn>
                                        <p:tgtEl>
                                          <p:spTgt spid="819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81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9" name="Picture 3" descr="ATA 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18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type="title"/>
          </p:nvPr>
        </p:nvSpPr>
        <p:spPr>
          <a:xfrm>
            <a:off x="5580063" y="0"/>
            <a:ext cx="3563937" cy="5733256"/>
          </a:xfrm>
          <a:effectLst>
            <a:outerShdw blurRad="63500" dist="107763" dir="2700000" algn="ctr" rotWithShape="0">
              <a:schemeClr val="accent2">
                <a:alpha val="50000"/>
              </a:schemeClr>
            </a:outerShdw>
          </a:effectLst>
        </p:spPr>
        <p:txBody>
          <a:bodyPr/>
          <a:lstStyle/>
          <a:p>
            <a:r>
              <a:rPr lang="tr-TR" altLang="en-US" sz="3600" b="1" i="1">
                <a:solidFill>
                  <a:srgbClr val="FF0066"/>
                </a:solidFill>
                <a:latin typeface="Tahoma" charset="0"/>
              </a:rPr>
              <a:t>BU MİLLETİN SAHİBİNİN GELECEK NESİLLER OLDUĞUNU BİLİR, ÇOCUKLARA GEREKEN ÖZENİ GÖSTERİRDİ.</a:t>
            </a:r>
          </a:p>
        </p:txBody>
      </p:sp>
      <p:pic>
        <p:nvPicPr>
          <p:cNvPr id="6" name="Picture 5"/>
          <p:cNvPicPr>
            <a:picLocks noChangeAspect="1"/>
          </p:cNvPicPr>
          <p:nvPr/>
        </p:nvPicPr>
        <p:blipFill>
          <a:blip r:embed="rId3"/>
          <a:stretch>
            <a:fillRect/>
          </a:stretch>
        </p:blipFill>
        <p:spPr>
          <a:xfrm>
            <a:off x="7812360" y="5589240"/>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800" fill="hold">
                                          <p:stCondLst>
                                            <p:cond delay="0"/>
                                          </p:stCondLst>
                                        </p:cTn>
                                        <p:tgtEl>
                                          <p:spTgt spid="922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2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3" name="Picture 3" descr="ATA 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0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p:cNvSpPr>
            <a:spLocks noGrp="1" noChangeArrowheads="1"/>
          </p:cNvSpPr>
          <p:nvPr>
            <p:ph type="title"/>
          </p:nvPr>
        </p:nvSpPr>
        <p:spPr>
          <a:xfrm>
            <a:off x="5364163" y="1"/>
            <a:ext cx="3779837" cy="6453188"/>
          </a:xfrm>
          <a:effectLst>
            <a:outerShdw blurRad="63500" dist="107763" dir="2700000" algn="ctr" rotWithShape="0">
              <a:schemeClr val="accent2">
                <a:alpha val="50000"/>
              </a:schemeClr>
            </a:outerShdw>
          </a:effectLst>
        </p:spPr>
        <p:txBody>
          <a:bodyPr/>
          <a:lstStyle/>
          <a:p>
            <a:r>
              <a:rPr lang="tr-TR" altLang="en-US" b="1" i="1" dirty="0">
                <a:solidFill>
                  <a:srgbClr val="FF0066"/>
                </a:solidFill>
                <a:latin typeface="Tahoma" charset="0"/>
              </a:rPr>
              <a:t>HER SOSYAL FAALİYET</a:t>
            </a:r>
            <a:br>
              <a:rPr lang="tr-TR" altLang="en-US" b="1" i="1" dirty="0">
                <a:solidFill>
                  <a:srgbClr val="FF0066"/>
                </a:solidFill>
                <a:latin typeface="Tahoma" charset="0"/>
              </a:rPr>
            </a:br>
            <a:r>
              <a:rPr lang="tr-TR" altLang="en-US" b="1" i="1" dirty="0">
                <a:solidFill>
                  <a:srgbClr val="FF0066"/>
                </a:solidFill>
                <a:latin typeface="Tahoma" charset="0"/>
              </a:rPr>
              <a:t>SIRASINDAKADINLARA ÖNEM VERİRDİ.</a:t>
            </a:r>
          </a:p>
        </p:txBody>
      </p:sp>
      <p:pic>
        <p:nvPicPr>
          <p:cNvPr id="6" name="Picture 5"/>
          <p:cNvPicPr>
            <a:picLocks noChangeAspect="1"/>
          </p:cNvPicPr>
          <p:nvPr/>
        </p:nvPicPr>
        <p:blipFill>
          <a:blip r:embed="rId3"/>
          <a:stretch>
            <a:fillRect/>
          </a:stretch>
        </p:blipFill>
        <p:spPr>
          <a:xfrm>
            <a:off x="7812360" y="5589240"/>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800" fill="hold">
                                          <p:stCondLst>
                                            <p:cond delay="0"/>
                                          </p:stCondLst>
                                        </p:cTn>
                                        <p:tgtEl>
                                          <p:spTgt spid="1024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2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7" name="Picture 3" descr="ATA 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144000" cy="67722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8" name="Rectangle 4"/>
          <p:cNvSpPr>
            <a:spLocks noGrp="1" noChangeArrowheads="1"/>
          </p:cNvSpPr>
          <p:nvPr>
            <p:ph type="title"/>
          </p:nvPr>
        </p:nvSpPr>
        <p:spPr>
          <a:xfrm>
            <a:off x="107504" y="5715000"/>
            <a:ext cx="8856984" cy="1143000"/>
          </a:xfrm>
          <a:solidFill>
            <a:schemeClr val="accent2"/>
          </a:solidFill>
        </p:spPr>
        <p:txBody>
          <a:bodyPr/>
          <a:lstStyle/>
          <a:p>
            <a:r>
              <a:rPr lang="tr-TR" altLang="en-US" sz="2400" b="1" i="1" dirty="0">
                <a:solidFill>
                  <a:srgbClr val="FFFF00"/>
                </a:solidFill>
                <a:latin typeface="Tahoma" charset="0"/>
              </a:rPr>
              <a:t>TÖREN VE ZİYARETLERİNDE KADININ TOPLUMLA BÜTÜNLEŞMESİNE HER ZAMAN ÖZEN GÖSTERMİŞTİR.</a:t>
            </a:r>
            <a:endParaRPr lang="tr-TR" altLang="en-US" sz="2400" dirty="0">
              <a:solidFill>
                <a:srgbClr val="FFFF00"/>
              </a:solidFill>
              <a:latin typeface="Tahoma" charset="0"/>
            </a:endParaRPr>
          </a:p>
        </p:txBody>
      </p:sp>
      <p:pic>
        <p:nvPicPr>
          <p:cNvPr id="6" name="Picture 5"/>
          <p:cNvPicPr>
            <a:picLocks noChangeAspect="1"/>
          </p:cNvPicPr>
          <p:nvPr/>
        </p:nvPicPr>
        <p:blipFill>
          <a:blip r:embed="rId3"/>
          <a:stretch>
            <a:fillRect/>
          </a:stretch>
        </p:blipFill>
        <p:spPr>
          <a:xfrm>
            <a:off x="7918852" y="4669364"/>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800" fill="hold">
                                          <p:stCondLst>
                                            <p:cond delay="0"/>
                                          </p:stCondLst>
                                        </p:cTn>
                                        <p:tgtEl>
                                          <p:spTgt spid="1126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2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1" name="Picture 3" descr="ATA 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396413" cy="6900863"/>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4"/>
          <p:cNvSpPr>
            <a:spLocks noGrp="1" noChangeArrowheads="1"/>
          </p:cNvSpPr>
          <p:nvPr>
            <p:ph type="title"/>
          </p:nvPr>
        </p:nvSpPr>
        <p:spPr>
          <a:xfrm>
            <a:off x="179512" y="6165304"/>
            <a:ext cx="9073007" cy="935584"/>
          </a:xfrm>
          <a:solidFill>
            <a:schemeClr val="accent2"/>
          </a:solidFill>
        </p:spPr>
        <p:txBody>
          <a:bodyPr/>
          <a:lstStyle/>
          <a:p>
            <a:r>
              <a:rPr lang="tr-TR" altLang="en-US" sz="2800" b="1" i="1" dirty="0">
                <a:solidFill>
                  <a:srgbClr val="FFFF00"/>
                </a:solidFill>
                <a:latin typeface="Tahoma" charset="0"/>
              </a:rPr>
              <a:t>ÇOCUKLARI VE KADINLARI  </a:t>
            </a:r>
            <a:r>
              <a:rPr lang="tr-TR" altLang="en-US" sz="2800" b="1" i="1" dirty="0" smtClean="0">
                <a:solidFill>
                  <a:srgbClr val="FFFF00"/>
                </a:solidFill>
                <a:latin typeface="Tahoma" charset="0"/>
              </a:rPr>
              <a:t/>
            </a:r>
            <a:br>
              <a:rPr lang="tr-TR" altLang="en-US" sz="2800" b="1" i="1" dirty="0" smtClean="0">
                <a:solidFill>
                  <a:srgbClr val="FFFF00"/>
                </a:solidFill>
                <a:latin typeface="Tahoma" charset="0"/>
              </a:rPr>
            </a:br>
            <a:r>
              <a:rPr lang="tr-TR" altLang="en-US" sz="2800" b="1" i="1" dirty="0" smtClean="0">
                <a:solidFill>
                  <a:srgbClr val="FFFF00"/>
                </a:solidFill>
                <a:latin typeface="Tahoma" charset="0"/>
              </a:rPr>
              <a:t>PROTOKOL </a:t>
            </a:r>
            <a:r>
              <a:rPr lang="tr-TR" altLang="en-US" sz="2800" b="1" i="1" dirty="0">
                <a:solidFill>
                  <a:srgbClr val="FFFF00"/>
                </a:solidFill>
                <a:latin typeface="Tahoma" charset="0"/>
              </a:rPr>
              <a:t>DIŞINDA BIRAKMAZDI.</a:t>
            </a:r>
          </a:p>
        </p:txBody>
      </p:sp>
      <p:pic>
        <p:nvPicPr>
          <p:cNvPr id="6" name="Picture 5"/>
          <p:cNvPicPr>
            <a:picLocks noChangeAspect="1"/>
          </p:cNvPicPr>
          <p:nvPr/>
        </p:nvPicPr>
        <p:blipFill>
          <a:blip r:embed="rId3"/>
          <a:stretch>
            <a:fillRect/>
          </a:stretch>
        </p:blipFill>
        <p:spPr>
          <a:xfrm>
            <a:off x="8187836" y="5119668"/>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800" fill="hold">
                                          <p:stCondLst>
                                            <p:cond delay="0"/>
                                          </p:stCondLst>
                                        </p:cTn>
                                        <p:tgtEl>
                                          <p:spTgt spid="1229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22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6" name="Picture 4" descr="ATA 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7850" cy="6881813"/>
          </a:xfrm>
          <a:prstGeom prst="rect">
            <a:avLst/>
          </a:prstGeom>
          <a:noFill/>
          <a:extLst>
            <a:ext uri="{909E8E84-426E-40DD-AFC4-6F175D3DCCD1}">
              <a14:hiddenFill xmlns:a14="http://schemas.microsoft.com/office/drawing/2010/main">
                <a:solidFill>
                  <a:srgbClr val="FFFFFF"/>
                </a:solidFill>
              </a14:hiddenFill>
            </a:ext>
          </a:extLst>
        </p:spPr>
      </p:pic>
      <p:sp>
        <p:nvSpPr>
          <p:cNvPr id="13317" name="Rectangle 5"/>
          <p:cNvSpPr>
            <a:spLocks noGrp="1" noChangeArrowheads="1"/>
          </p:cNvSpPr>
          <p:nvPr>
            <p:ph type="title"/>
          </p:nvPr>
        </p:nvSpPr>
        <p:spPr>
          <a:xfrm>
            <a:off x="197420" y="6092825"/>
            <a:ext cx="9073009" cy="765175"/>
          </a:xfrm>
          <a:solidFill>
            <a:schemeClr val="accent6"/>
          </a:solidFill>
        </p:spPr>
        <p:txBody>
          <a:bodyPr/>
          <a:lstStyle/>
          <a:p>
            <a:r>
              <a:rPr lang="tr-TR" altLang="en-US" sz="2800" b="1" i="1">
                <a:solidFill>
                  <a:srgbClr val="FFFF00"/>
                </a:solidFill>
                <a:latin typeface="Tahoma" charset="0"/>
              </a:rPr>
              <a:t>KADIN HER ZAMAN ÖN SAFTA YERİNİ ALIRDI</a:t>
            </a:r>
          </a:p>
        </p:txBody>
      </p:sp>
      <p:pic>
        <p:nvPicPr>
          <p:cNvPr id="6" name="Picture 5"/>
          <p:cNvPicPr>
            <a:picLocks noChangeAspect="1"/>
          </p:cNvPicPr>
          <p:nvPr/>
        </p:nvPicPr>
        <p:blipFill>
          <a:blip r:embed="rId3"/>
          <a:stretch>
            <a:fillRect/>
          </a:stretch>
        </p:blipFill>
        <p:spPr>
          <a:xfrm>
            <a:off x="8224793" y="5047189"/>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800" fill="hold">
                                          <p:stCondLst>
                                            <p:cond delay="0"/>
                                          </p:stCondLst>
                                        </p:cTn>
                                        <p:tgtEl>
                                          <p:spTgt spid="13317"/>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33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9" name="Picture 3" descr="ATA 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08488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4"/>
          <p:cNvSpPr>
            <a:spLocks noGrp="1" noChangeArrowheads="1"/>
          </p:cNvSpPr>
          <p:nvPr>
            <p:ph type="title"/>
          </p:nvPr>
        </p:nvSpPr>
        <p:spPr>
          <a:xfrm>
            <a:off x="179512" y="6092825"/>
            <a:ext cx="8712968" cy="765175"/>
          </a:xfrm>
          <a:effectLst>
            <a:outerShdw blurRad="63500" dist="107763" dir="2700000" algn="ctr" rotWithShape="0">
              <a:schemeClr val="accent2">
                <a:alpha val="50000"/>
              </a:schemeClr>
            </a:outerShdw>
          </a:effectLst>
        </p:spPr>
        <p:txBody>
          <a:bodyPr/>
          <a:lstStyle/>
          <a:p>
            <a:r>
              <a:rPr lang="tr-TR" altLang="en-US" sz="2400" b="1" i="1">
                <a:solidFill>
                  <a:srgbClr val="FFFF00"/>
                </a:solidFill>
                <a:latin typeface="Tahoma" charset="0"/>
              </a:rPr>
              <a:t>RESMİ </a:t>
            </a:r>
            <a:r>
              <a:rPr lang="tr-TR" altLang="en-US" sz="2400" b="1" i="1" smtClean="0">
                <a:solidFill>
                  <a:srgbClr val="FFFF00"/>
                </a:solidFill>
                <a:latin typeface="Tahoma" charset="0"/>
              </a:rPr>
              <a:t>ZİYARETLERİNDE</a:t>
            </a:r>
            <a:r>
              <a:rPr lang="tr-TR" altLang="en-US" sz="3600" b="1" i="1" smtClean="0">
                <a:solidFill>
                  <a:srgbClr val="FFFF00"/>
                </a:solidFill>
                <a:latin typeface="Tahoma" charset="0"/>
              </a:rPr>
              <a:t> </a:t>
            </a:r>
            <a:r>
              <a:rPr lang="tr-TR" altLang="en-US" sz="2400" b="1" i="1" dirty="0">
                <a:solidFill>
                  <a:srgbClr val="FFFF00"/>
                </a:solidFill>
                <a:latin typeface="Tahoma" charset="0"/>
              </a:rPr>
              <a:t>TOPLUMA MESAJ VERİRDİ.</a:t>
            </a:r>
            <a:r>
              <a:rPr lang="tr-TR" altLang="en-US" sz="3600" b="1" i="1" dirty="0">
                <a:solidFill>
                  <a:srgbClr val="FFFF00"/>
                </a:solidFill>
                <a:latin typeface="Tahoma" charset="0"/>
              </a:rPr>
              <a:t> </a:t>
            </a:r>
          </a:p>
        </p:txBody>
      </p:sp>
      <p:pic>
        <p:nvPicPr>
          <p:cNvPr id="6" name="Picture 5"/>
          <p:cNvPicPr>
            <a:picLocks noChangeAspect="1"/>
          </p:cNvPicPr>
          <p:nvPr/>
        </p:nvPicPr>
        <p:blipFill>
          <a:blip r:embed="rId3"/>
          <a:stretch>
            <a:fillRect/>
          </a:stretch>
        </p:blipFill>
        <p:spPr>
          <a:xfrm>
            <a:off x="8041164" y="5047189"/>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800" fill="hold">
                                          <p:stCondLst>
                                            <p:cond delay="0"/>
                                          </p:stCondLst>
                                        </p:cTn>
                                        <p:tgtEl>
                                          <p:spTgt spid="1434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4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3" name="Picture 3" descr="ATA 1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5" y="-243408"/>
            <a:ext cx="9144000" cy="6016625"/>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title"/>
          </p:nvPr>
        </p:nvSpPr>
        <p:spPr>
          <a:xfrm>
            <a:off x="179512" y="5949950"/>
            <a:ext cx="8856984" cy="627063"/>
          </a:xfrm>
        </p:spPr>
        <p:txBody>
          <a:bodyPr/>
          <a:lstStyle/>
          <a:p>
            <a:r>
              <a:rPr lang="tr-TR" altLang="en-US" sz="2200" b="1" dirty="0">
                <a:solidFill>
                  <a:srgbClr val="FFFF00"/>
                </a:solidFill>
                <a:latin typeface="Tahoma" charset="0"/>
              </a:rPr>
              <a:t>BU MİLLET MODERN OLMAYA DEVAM EDECEKSE BU, KADINLAR SAYESİNDE OLACAKTIR. KADINLAR ÖZGÜRLÜĞÜNÜZÜ VE RUHUNUZU BASKILARDAN KURTARIN.</a:t>
            </a:r>
          </a:p>
        </p:txBody>
      </p:sp>
      <p:pic>
        <p:nvPicPr>
          <p:cNvPr id="6" name="Picture 5"/>
          <p:cNvPicPr>
            <a:picLocks noChangeAspect="1"/>
          </p:cNvPicPr>
          <p:nvPr/>
        </p:nvPicPr>
        <p:blipFill>
          <a:blip r:embed="rId3"/>
          <a:stretch>
            <a:fillRect/>
          </a:stretch>
        </p:blipFill>
        <p:spPr>
          <a:xfrm>
            <a:off x="8081669" y="4715499"/>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800" fill="hold">
                                          <p:stCondLst>
                                            <p:cond delay="0"/>
                                          </p:stCondLst>
                                        </p:cTn>
                                        <p:tgtEl>
                                          <p:spTgt spid="1536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53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7" name="Picture 3" descr="ATA 1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00850"/>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4"/>
          <p:cNvSpPr>
            <a:spLocks noGrp="1" noChangeArrowheads="1"/>
          </p:cNvSpPr>
          <p:nvPr>
            <p:ph type="title"/>
          </p:nvPr>
        </p:nvSpPr>
        <p:spPr>
          <a:xfrm>
            <a:off x="107504" y="5517232"/>
            <a:ext cx="8928992" cy="1224136"/>
          </a:xfrm>
          <a:solidFill>
            <a:schemeClr val="accent6"/>
          </a:solidFill>
        </p:spPr>
        <p:txBody>
          <a:bodyPr/>
          <a:lstStyle/>
          <a:p>
            <a:r>
              <a:rPr lang="tr-TR" altLang="en-US" sz="2400" b="1" dirty="0">
                <a:solidFill>
                  <a:srgbClr val="FFFF00"/>
                </a:solidFill>
                <a:latin typeface="Tahoma" charset="0"/>
              </a:rPr>
              <a:t>ATATÜRK’ÜN İLK HİTAP ETTİĞİ TOPLUM BU. TOPLUM KENDİSİ NE İNANDIĞI İÇİN DEVRİMLERİ KABUL ETTİ. YOKSA İNANMAKTAN VAZMI GEÇTİ, BAZILARIMIZ. </a:t>
            </a:r>
          </a:p>
        </p:txBody>
      </p:sp>
      <p:pic>
        <p:nvPicPr>
          <p:cNvPr id="6" name="Picture 5"/>
          <p:cNvPicPr>
            <a:picLocks noChangeAspect="1"/>
          </p:cNvPicPr>
          <p:nvPr/>
        </p:nvPicPr>
        <p:blipFill>
          <a:blip r:embed="rId3"/>
          <a:stretch>
            <a:fillRect/>
          </a:stretch>
        </p:blipFill>
        <p:spPr>
          <a:xfrm>
            <a:off x="7982541" y="188640"/>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800" fill="hold">
                                          <p:stCondLst>
                                            <p:cond delay="0"/>
                                          </p:stCondLst>
                                        </p:cTn>
                                        <p:tgtEl>
                                          <p:spTgt spid="1638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63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1" name="Picture 3" descr="ATA 1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397625"/>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Grp="1" noChangeArrowheads="1"/>
          </p:cNvSpPr>
          <p:nvPr>
            <p:ph type="title"/>
          </p:nvPr>
        </p:nvSpPr>
        <p:spPr>
          <a:xfrm>
            <a:off x="251520" y="4941168"/>
            <a:ext cx="8568952" cy="1718395"/>
          </a:xfrm>
          <a:solidFill>
            <a:schemeClr val="accent6"/>
          </a:solidFill>
        </p:spPr>
        <p:txBody>
          <a:bodyPr/>
          <a:lstStyle/>
          <a:p>
            <a:r>
              <a:rPr lang="tr-TR" altLang="en-US" sz="2000" b="1" dirty="0">
                <a:solidFill>
                  <a:srgbClr val="FFFF00"/>
                </a:solidFill>
                <a:latin typeface="Tahoma" charset="0"/>
              </a:rPr>
              <a:t>VAZGEÇMEYİN, UMARSIZ KALMAYIN, ÇEVRENİZ DE Kİ, KOMŞUNUZ DA Kİ, ZEDELENMİŞ RUHLARI KAALE ALIN. YENİDEN KİMLİKLERİ NE   KAVUŞMALARINA YARDIMCI OLUN. UNUTMAYIN Kİ KADIN ANADIR. GELENEKLERİN YARATICISIDIR. MODERN TOPLUM İÇİN HÜR VE ÇAĞDAŞ DÜŞÜNMEK GEREKİR.</a:t>
            </a:r>
            <a:r>
              <a:rPr lang="tr-TR" altLang="en-US" sz="2000" dirty="0">
                <a:solidFill>
                  <a:srgbClr val="FFFF00"/>
                </a:solidFill>
                <a:latin typeface="Tahoma" charset="0"/>
              </a:rPr>
              <a:t> </a:t>
            </a:r>
          </a:p>
        </p:txBody>
      </p:sp>
      <p:pic>
        <p:nvPicPr>
          <p:cNvPr id="6" name="Picture 5"/>
          <p:cNvPicPr>
            <a:picLocks noChangeAspect="1"/>
          </p:cNvPicPr>
          <p:nvPr/>
        </p:nvPicPr>
        <p:blipFill>
          <a:blip r:embed="rId3"/>
          <a:stretch>
            <a:fillRect/>
          </a:stretch>
        </p:blipFill>
        <p:spPr>
          <a:xfrm>
            <a:off x="7774836" y="3861048"/>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800" fill="hold">
                                          <p:stCondLst>
                                            <p:cond delay="0"/>
                                          </p:stCondLst>
                                        </p:cTn>
                                        <p:tgtEl>
                                          <p:spTgt spid="1741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720297"/>
            <a:ext cx="4032448" cy="2651334"/>
          </a:xfrm>
          <a:prstGeom prst="rect">
            <a:avLst/>
          </a:prstGeom>
        </p:spPr>
      </p:pic>
      <p:sp>
        <p:nvSpPr>
          <p:cNvPr id="3" name="Rectangle 5"/>
          <p:cNvSpPr>
            <a:spLocks noChangeArrowheads="1"/>
          </p:cNvSpPr>
          <p:nvPr/>
        </p:nvSpPr>
        <p:spPr bwMode="auto">
          <a:xfrm>
            <a:off x="0" y="0"/>
            <a:ext cx="80009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4000" b="1" dirty="0" smtClean="0">
                <a:solidFill>
                  <a:srgbClr val="FFFF00"/>
                </a:solidFill>
                <a:latin typeface="+mj-lt"/>
              </a:rPr>
              <a:t>SABİHA GÖKÇEN (1913-2001)</a:t>
            </a:r>
            <a:endParaRPr lang="tr-TR" altLang="en-US" sz="4000" b="1" dirty="0">
              <a:solidFill>
                <a:srgbClr val="FFFF00"/>
              </a:solidFill>
              <a:latin typeface="+mj-lt"/>
            </a:endParaRPr>
          </a:p>
        </p:txBody>
      </p:sp>
      <p:pic>
        <p:nvPicPr>
          <p:cNvPr id="4" name="Picture 3"/>
          <p:cNvPicPr>
            <a:picLocks noChangeAspect="1"/>
          </p:cNvPicPr>
          <p:nvPr/>
        </p:nvPicPr>
        <p:blipFill>
          <a:blip r:embed="rId3"/>
          <a:stretch>
            <a:fillRect/>
          </a:stretch>
        </p:blipFill>
        <p:spPr>
          <a:xfrm>
            <a:off x="7812360" y="185067"/>
            <a:ext cx="1234217" cy="1234217"/>
          </a:xfrm>
          <a:prstGeom prst="rect">
            <a:avLst/>
          </a:prstGeom>
          <a:solidFill>
            <a:schemeClr val="bg1"/>
          </a:solidFill>
        </p:spPr>
      </p:pic>
      <p:sp>
        <p:nvSpPr>
          <p:cNvPr id="5" name="Rectangle 4"/>
          <p:cNvSpPr/>
          <p:nvPr/>
        </p:nvSpPr>
        <p:spPr>
          <a:xfrm>
            <a:off x="0" y="3622372"/>
            <a:ext cx="9046577" cy="3108543"/>
          </a:xfrm>
          <a:prstGeom prst="rect">
            <a:avLst/>
          </a:prstGeom>
        </p:spPr>
        <p:txBody>
          <a:bodyPr wrap="square">
            <a:spAutoFit/>
          </a:bodyPr>
          <a:lstStyle/>
          <a:p>
            <a:r>
              <a:rPr lang="en-US" sz="2800" b="1" dirty="0" err="1" smtClean="0">
                <a:solidFill>
                  <a:srgbClr val="FFFF00"/>
                </a:solidFill>
                <a:latin typeface="ArialMT" charset="0"/>
              </a:rPr>
              <a:t>Dünyanın</a:t>
            </a:r>
            <a:r>
              <a:rPr lang="en-US" sz="2800" b="1" dirty="0" smtClean="0">
                <a:solidFill>
                  <a:srgbClr val="FFFF00"/>
                </a:solidFill>
                <a:latin typeface="ArialMT" charset="0"/>
              </a:rPr>
              <a:t> İlk Kadın </a:t>
            </a:r>
            <a:r>
              <a:rPr lang="en-US" sz="2800" b="1" dirty="0" err="1" smtClean="0">
                <a:solidFill>
                  <a:srgbClr val="FFFF00"/>
                </a:solidFill>
                <a:latin typeface="ArialMT" charset="0"/>
              </a:rPr>
              <a:t>Savaş</a:t>
            </a:r>
            <a:r>
              <a:rPr lang="en-US" sz="2800" b="1" dirty="0" smtClean="0">
                <a:solidFill>
                  <a:srgbClr val="FFFF00"/>
                </a:solidFill>
                <a:latin typeface="ArialMT" charset="0"/>
              </a:rPr>
              <a:t> </a:t>
            </a:r>
            <a:r>
              <a:rPr lang="en-US" sz="2800" b="1" dirty="0" err="1" smtClean="0">
                <a:solidFill>
                  <a:srgbClr val="FFFF00"/>
                </a:solidFill>
                <a:latin typeface="ArialMT" charset="0"/>
              </a:rPr>
              <a:t>Pilotu</a:t>
            </a:r>
            <a:endParaRPr lang="en-US" sz="2800" b="1" dirty="0" smtClean="0">
              <a:solidFill>
                <a:srgbClr val="FFFF00"/>
              </a:solidFill>
              <a:latin typeface="ArialMT" charset="0"/>
            </a:endParaRPr>
          </a:p>
          <a:p>
            <a:pPr lvl="1"/>
            <a:r>
              <a:rPr lang="en-US" dirty="0">
                <a:solidFill>
                  <a:srgbClr val="FFFF00"/>
                </a:solidFill>
              </a:rPr>
              <a:t>O, </a:t>
            </a:r>
            <a:r>
              <a:rPr lang="en-US" dirty="0" err="1">
                <a:solidFill>
                  <a:srgbClr val="FFFF00"/>
                </a:solidFill>
              </a:rPr>
              <a:t>Atatürk’ün</a:t>
            </a:r>
            <a:r>
              <a:rPr lang="en-US" dirty="0">
                <a:solidFill>
                  <a:srgbClr val="FFFF00"/>
                </a:solidFill>
              </a:rPr>
              <a:t> </a:t>
            </a:r>
            <a:r>
              <a:rPr lang="en-US" dirty="0" err="1">
                <a:solidFill>
                  <a:srgbClr val="FFFF00"/>
                </a:solidFill>
              </a:rPr>
              <a:t>manevi</a:t>
            </a:r>
            <a:r>
              <a:rPr lang="en-US" dirty="0">
                <a:solidFill>
                  <a:srgbClr val="FFFF00"/>
                </a:solidFill>
              </a:rPr>
              <a:t> </a:t>
            </a:r>
            <a:r>
              <a:rPr lang="en-US" dirty="0" err="1">
                <a:solidFill>
                  <a:srgbClr val="FFFF00"/>
                </a:solidFill>
              </a:rPr>
              <a:t>kızıydı</a:t>
            </a:r>
            <a:r>
              <a:rPr lang="en-US" dirty="0">
                <a:solidFill>
                  <a:srgbClr val="FFFF00"/>
                </a:solidFill>
              </a:rPr>
              <a:t>.</a:t>
            </a:r>
          </a:p>
          <a:p>
            <a:pPr lvl="1"/>
            <a:r>
              <a:rPr lang="en-US" dirty="0">
                <a:solidFill>
                  <a:srgbClr val="FFFF00"/>
                </a:solidFill>
              </a:rPr>
              <a:t>O, </a:t>
            </a:r>
            <a:r>
              <a:rPr lang="en-US" dirty="0" err="1">
                <a:solidFill>
                  <a:srgbClr val="FFFF00"/>
                </a:solidFill>
              </a:rPr>
              <a:t>dünyanın</a:t>
            </a:r>
            <a:r>
              <a:rPr lang="en-US" dirty="0">
                <a:solidFill>
                  <a:srgbClr val="FFFF00"/>
                </a:solidFill>
              </a:rPr>
              <a:t> ilk </a:t>
            </a:r>
            <a:r>
              <a:rPr lang="en-US" dirty="0" err="1">
                <a:solidFill>
                  <a:srgbClr val="FFFF00"/>
                </a:solidFill>
              </a:rPr>
              <a:t>kadın</a:t>
            </a:r>
            <a:r>
              <a:rPr lang="en-US" dirty="0">
                <a:solidFill>
                  <a:srgbClr val="FFFF00"/>
                </a:solidFill>
              </a:rPr>
              <a:t> </a:t>
            </a:r>
            <a:r>
              <a:rPr lang="en-US" dirty="0" err="1">
                <a:solidFill>
                  <a:srgbClr val="FFFF00"/>
                </a:solidFill>
              </a:rPr>
              <a:t>savaş</a:t>
            </a:r>
            <a:r>
              <a:rPr lang="en-US" dirty="0">
                <a:solidFill>
                  <a:srgbClr val="FFFF00"/>
                </a:solidFill>
              </a:rPr>
              <a:t> </a:t>
            </a:r>
            <a:r>
              <a:rPr lang="en-US" dirty="0" err="1">
                <a:solidFill>
                  <a:srgbClr val="FFFF00"/>
                </a:solidFill>
              </a:rPr>
              <a:t>pilotuydu</a:t>
            </a:r>
            <a:r>
              <a:rPr lang="en-US" dirty="0">
                <a:solidFill>
                  <a:srgbClr val="FFFF00"/>
                </a:solidFill>
              </a:rPr>
              <a:t>.</a:t>
            </a:r>
          </a:p>
          <a:p>
            <a:pPr lvl="1"/>
            <a:r>
              <a:rPr lang="en-US" dirty="0">
                <a:solidFill>
                  <a:srgbClr val="FFFF00"/>
                </a:solidFill>
              </a:rPr>
              <a:t>O, </a:t>
            </a:r>
            <a:r>
              <a:rPr lang="en-US" dirty="0" err="1">
                <a:solidFill>
                  <a:srgbClr val="FFFF00"/>
                </a:solidFill>
              </a:rPr>
              <a:t>çağdaş</a:t>
            </a:r>
            <a:r>
              <a:rPr lang="en-US" dirty="0">
                <a:solidFill>
                  <a:srgbClr val="FFFF00"/>
                </a:solidFill>
              </a:rPr>
              <a:t> </a:t>
            </a:r>
            <a:r>
              <a:rPr lang="en-US" dirty="0" err="1">
                <a:solidFill>
                  <a:srgbClr val="FFFF00"/>
                </a:solidFill>
              </a:rPr>
              <a:t>Türk</a:t>
            </a:r>
            <a:r>
              <a:rPr lang="en-US" dirty="0">
                <a:solidFill>
                  <a:srgbClr val="FFFF00"/>
                </a:solidFill>
              </a:rPr>
              <a:t> </a:t>
            </a:r>
            <a:r>
              <a:rPr lang="en-US" dirty="0" err="1">
                <a:solidFill>
                  <a:srgbClr val="FFFF00"/>
                </a:solidFill>
              </a:rPr>
              <a:t>kadınının</a:t>
            </a:r>
            <a:r>
              <a:rPr lang="en-US" dirty="0">
                <a:solidFill>
                  <a:srgbClr val="FFFF00"/>
                </a:solidFill>
              </a:rPr>
              <a:t> </a:t>
            </a:r>
            <a:r>
              <a:rPr lang="en-US" dirty="0" err="1">
                <a:solidFill>
                  <a:srgbClr val="FFFF00"/>
                </a:solidFill>
              </a:rPr>
              <a:t>simgesiydi</a:t>
            </a:r>
            <a:r>
              <a:rPr lang="en-US" dirty="0">
                <a:solidFill>
                  <a:srgbClr val="FFFF00"/>
                </a:solidFill>
              </a:rPr>
              <a:t>.</a:t>
            </a:r>
          </a:p>
          <a:p>
            <a:pPr lvl="1"/>
            <a:r>
              <a:rPr lang="en-US" dirty="0">
                <a:solidFill>
                  <a:srgbClr val="FFFF00"/>
                </a:solidFill>
              </a:rPr>
              <a:t>O, </a:t>
            </a:r>
            <a:r>
              <a:rPr lang="en-US" dirty="0" err="1">
                <a:solidFill>
                  <a:srgbClr val="FFFF00"/>
                </a:solidFill>
              </a:rPr>
              <a:t>Ata’nın</a:t>
            </a:r>
            <a:r>
              <a:rPr lang="en-US" dirty="0">
                <a:solidFill>
                  <a:srgbClr val="FFFF00"/>
                </a:solidFill>
              </a:rPr>
              <a:t> </a:t>
            </a:r>
            <a:r>
              <a:rPr lang="en-US" dirty="0" err="1">
                <a:solidFill>
                  <a:srgbClr val="FFFF00"/>
                </a:solidFill>
              </a:rPr>
              <a:t>bir</a:t>
            </a:r>
            <a:r>
              <a:rPr lang="en-US" dirty="0">
                <a:solidFill>
                  <a:srgbClr val="FFFF00"/>
                </a:solidFill>
              </a:rPr>
              <a:t> </a:t>
            </a:r>
            <a:r>
              <a:rPr lang="en-US" dirty="0" err="1">
                <a:solidFill>
                  <a:srgbClr val="FFFF00"/>
                </a:solidFill>
              </a:rPr>
              <a:t>emanetiydi</a:t>
            </a:r>
            <a:r>
              <a:rPr lang="en-US" dirty="0">
                <a:solidFill>
                  <a:srgbClr val="FFFF00"/>
                </a:solidFill>
              </a:rPr>
              <a:t>.</a:t>
            </a:r>
          </a:p>
          <a:p>
            <a:pPr lvl="1"/>
            <a:r>
              <a:rPr lang="en-US" dirty="0">
                <a:solidFill>
                  <a:srgbClr val="FFFF00"/>
                </a:solidFill>
              </a:rPr>
              <a:t>O, </a:t>
            </a:r>
            <a:r>
              <a:rPr lang="en-US" dirty="0" err="1">
                <a:solidFill>
                  <a:srgbClr val="FFFF00"/>
                </a:solidFill>
              </a:rPr>
              <a:t>ulusumuzun</a:t>
            </a:r>
            <a:r>
              <a:rPr lang="en-US" dirty="0">
                <a:solidFill>
                  <a:srgbClr val="FFFF00"/>
                </a:solidFill>
              </a:rPr>
              <a:t> </a:t>
            </a:r>
            <a:r>
              <a:rPr lang="en-US" dirty="0" err="1">
                <a:solidFill>
                  <a:srgbClr val="FFFF00"/>
                </a:solidFill>
              </a:rPr>
              <a:t>kıvancıydı</a:t>
            </a:r>
            <a:r>
              <a:rPr lang="en-US" dirty="0">
                <a:solidFill>
                  <a:srgbClr val="FFFF00"/>
                </a:solidFill>
              </a:rPr>
              <a:t>.</a:t>
            </a:r>
          </a:p>
          <a:p>
            <a:pPr lvl="1"/>
            <a:r>
              <a:rPr lang="en-US" dirty="0">
                <a:solidFill>
                  <a:srgbClr val="FFFF00"/>
                </a:solidFill>
              </a:rPr>
              <a:t>O, </a:t>
            </a:r>
            <a:r>
              <a:rPr lang="en-US" dirty="0" err="1">
                <a:solidFill>
                  <a:srgbClr val="FFFF00"/>
                </a:solidFill>
              </a:rPr>
              <a:t>bir</a:t>
            </a:r>
            <a:r>
              <a:rPr lang="en-US" dirty="0">
                <a:solidFill>
                  <a:srgbClr val="FFFF00"/>
                </a:solidFill>
              </a:rPr>
              <a:t> </a:t>
            </a:r>
            <a:r>
              <a:rPr lang="en-US" dirty="0" err="1">
                <a:solidFill>
                  <a:srgbClr val="FFFF00"/>
                </a:solidFill>
              </a:rPr>
              <a:t>bahar</a:t>
            </a:r>
            <a:r>
              <a:rPr lang="en-US" dirty="0">
                <a:solidFill>
                  <a:srgbClr val="FFFF00"/>
                </a:solidFill>
              </a:rPr>
              <a:t> </a:t>
            </a:r>
            <a:r>
              <a:rPr lang="en-US" dirty="0" err="1">
                <a:solidFill>
                  <a:srgbClr val="FFFF00"/>
                </a:solidFill>
              </a:rPr>
              <a:t>sabahı</a:t>
            </a:r>
            <a:r>
              <a:rPr lang="en-US" dirty="0">
                <a:solidFill>
                  <a:srgbClr val="FFFF00"/>
                </a:solidFill>
              </a:rPr>
              <a:t> </a:t>
            </a:r>
            <a:r>
              <a:rPr lang="en-US" dirty="0" err="1">
                <a:solidFill>
                  <a:srgbClr val="FFFF00"/>
                </a:solidFill>
              </a:rPr>
              <a:t>ayrıldı</a:t>
            </a:r>
            <a:r>
              <a:rPr lang="en-US" dirty="0">
                <a:solidFill>
                  <a:srgbClr val="FFFF00"/>
                </a:solidFill>
              </a:rPr>
              <a:t> </a:t>
            </a:r>
            <a:r>
              <a:rPr lang="en-US" dirty="0" err="1" smtClean="0">
                <a:solidFill>
                  <a:srgbClr val="FFFF00"/>
                </a:solidFill>
              </a:rPr>
              <a:t>aramızdan</a:t>
            </a:r>
            <a:r>
              <a:rPr lang="en-US" dirty="0" smtClean="0">
                <a:solidFill>
                  <a:srgbClr val="FFFF00"/>
                </a:solidFill>
              </a:rPr>
              <a:t>. </a:t>
            </a:r>
            <a:r>
              <a:rPr lang="en-US" dirty="0" err="1" smtClean="0">
                <a:solidFill>
                  <a:srgbClr val="FFFF00"/>
                </a:solidFill>
              </a:rPr>
              <a:t>Görünmez</a:t>
            </a:r>
            <a:r>
              <a:rPr lang="en-US" dirty="0" smtClean="0">
                <a:solidFill>
                  <a:srgbClr val="FFFF00"/>
                </a:solidFill>
              </a:rPr>
              <a:t> </a:t>
            </a:r>
            <a:r>
              <a:rPr lang="en-US" dirty="0" err="1">
                <a:solidFill>
                  <a:srgbClr val="FFFF00"/>
                </a:solidFill>
              </a:rPr>
              <a:t>oldu</a:t>
            </a:r>
            <a:r>
              <a:rPr lang="en-US" dirty="0">
                <a:solidFill>
                  <a:srgbClr val="FFFF00"/>
                </a:solidFill>
              </a:rPr>
              <a:t>.</a:t>
            </a:r>
          </a:p>
          <a:p>
            <a:r>
              <a:rPr lang="en-US" dirty="0" err="1">
                <a:solidFill>
                  <a:srgbClr val="FFFF00"/>
                </a:solidFill>
              </a:rPr>
              <a:t>Ama</a:t>
            </a:r>
            <a:r>
              <a:rPr lang="en-US" dirty="0">
                <a:solidFill>
                  <a:srgbClr val="FFFF00"/>
                </a:solidFill>
              </a:rPr>
              <a:t> </a:t>
            </a:r>
            <a:r>
              <a:rPr lang="en-US" dirty="0" err="1">
                <a:solidFill>
                  <a:srgbClr val="FFFF00"/>
                </a:solidFill>
              </a:rPr>
              <a:t>içimizde</a:t>
            </a:r>
            <a:r>
              <a:rPr lang="en-US" dirty="0">
                <a:solidFill>
                  <a:srgbClr val="FFFF00"/>
                </a:solidFill>
              </a:rPr>
              <a:t>, </a:t>
            </a:r>
            <a:r>
              <a:rPr lang="en-US" dirty="0" err="1">
                <a:solidFill>
                  <a:srgbClr val="FFFF00"/>
                </a:solidFill>
              </a:rPr>
              <a:t>aramızda</a:t>
            </a:r>
            <a:r>
              <a:rPr lang="en-US" dirty="0">
                <a:solidFill>
                  <a:srgbClr val="FFFF00"/>
                </a:solidFill>
              </a:rPr>
              <a:t>, </a:t>
            </a:r>
            <a:r>
              <a:rPr lang="en-US" dirty="0" err="1">
                <a:solidFill>
                  <a:srgbClr val="FFFF00"/>
                </a:solidFill>
              </a:rPr>
              <a:t>isteyen</a:t>
            </a:r>
            <a:r>
              <a:rPr lang="en-US" dirty="0">
                <a:solidFill>
                  <a:srgbClr val="FFFF00"/>
                </a:solidFill>
              </a:rPr>
              <a:t> </a:t>
            </a:r>
            <a:r>
              <a:rPr lang="en-US" dirty="0" err="1">
                <a:solidFill>
                  <a:srgbClr val="FFFF00"/>
                </a:solidFill>
              </a:rPr>
              <a:t>herkesin</a:t>
            </a:r>
            <a:r>
              <a:rPr lang="en-US" dirty="0">
                <a:solidFill>
                  <a:srgbClr val="FFFF00"/>
                </a:solidFill>
              </a:rPr>
              <a:t> </a:t>
            </a:r>
            <a:r>
              <a:rPr lang="en-US" dirty="0" err="1">
                <a:solidFill>
                  <a:srgbClr val="FFFF00"/>
                </a:solidFill>
              </a:rPr>
              <a:t>görebileceği</a:t>
            </a:r>
            <a:r>
              <a:rPr lang="en-US" dirty="0">
                <a:solidFill>
                  <a:srgbClr val="FFFF00"/>
                </a:solidFill>
              </a:rPr>
              <a:t> </a:t>
            </a:r>
            <a:r>
              <a:rPr lang="en-US" dirty="0" err="1">
                <a:solidFill>
                  <a:srgbClr val="FFFF00"/>
                </a:solidFill>
              </a:rPr>
              <a:t>bir</a:t>
            </a:r>
            <a:r>
              <a:rPr lang="en-US" dirty="0">
                <a:solidFill>
                  <a:srgbClr val="FFFF00"/>
                </a:solidFill>
              </a:rPr>
              <a:t> </a:t>
            </a:r>
            <a:r>
              <a:rPr lang="en-US" dirty="0" err="1">
                <a:solidFill>
                  <a:srgbClr val="FFFF00"/>
                </a:solidFill>
              </a:rPr>
              <a:t>yerde</a:t>
            </a:r>
            <a:r>
              <a:rPr lang="en-US" dirty="0">
                <a:solidFill>
                  <a:srgbClr val="FFFF00"/>
                </a:solidFill>
              </a:rPr>
              <a:t>!…</a:t>
            </a:r>
          </a:p>
        </p:txBody>
      </p:sp>
      <p:pic>
        <p:nvPicPr>
          <p:cNvPr id="6" name="Picture 5"/>
          <p:cNvPicPr>
            <a:picLocks noChangeAspect="1"/>
          </p:cNvPicPr>
          <p:nvPr/>
        </p:nvPicPr>
        <p:blipFill rotWithShape="1">
          <a:blip r:embed="rId4"/>
          <a:srcRect l="33204"/>
          <a:stretch/>
        </p:blipFill>
        <p:spPr>
          <a:xfrm>
            <a:off x="5508103" y="1230703"/>
            <a:ext cx="3538473" cy="4236913"/>
          </a:xfrm>
          <a:prstGeom prst="rect">
            <a:avLst/>
          </a:prstGeom>
        </p:spPr>
      </p:pic>
    </p:spTree>
    <p:extLst>
      <p:ext uri="{BB962C8B-B14F-4D97-AF65-F5344CB8AC3E}">
        <p14:creationId xmlns:p14="http://schemas.microsoft.com/office/powerpoint/2010/main" val="432187783"/>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5" name="Picture 3" descr="ATA 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0"/>
            <a:ext cx="9144000" cy="5497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95536" y="5373216"/>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9" name="Picture 3" descr="ATA 2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075"/>
            <a:ext cx="9144000" cy="6165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884368" y="476672"/>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3" name="Picture 3" descr="ATA 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p:cNvSpPr>
            <a:spLocks noGrp="1" noChangeArrowheads="1"/>
          </p:cNvSpPr>
          <p:nvPr>
            <p:ph type="title"/>
          </p:nvPr>
        </p:nvSpPr>
        <p:spPr>
          <a:xfrm>
            <a:off x="395536" y="116632"/>
            <a:ext cx="7993583" cy="1512169"/>
          </a:xfrm>
          <a:solidFill>
            <a:schemeClr val="accent6"/>
          </a:solidFill>
        </p:spPr>
        <p:txBody>
          <a:bodyPr/>
          <a:lstStyle/>
          <a:p>
            <a:r>
              <a:rPr lang="tr-TR" altLang="en-US" sz="2400" b="1" dirty="0">
                <a:solidFill>
                  <a:srgbClr val="FFFF00"/>
                </a:solidFill>
                <a:latin typeface="Tahoma" charset="0"/>
              </a:rPr>
              <a:t>ZİHNİYETLERİ İLE, YETİŞTİRDİKLERİ İLE ÇAĞDAŞLIKLARI İLE, MÜCADELELERİ İLE, CUMHURİYET’E SAHİP ÇIKMAK KADININ </a:t>
            </a:r>
            <a:r>
              <a:rPr lang="tr-TR" altLang="en-US" sz="2400" b="1">
                <a:solidFill>
                  <a:srgbClr val="FFFF00"/>
                </a:solidFill>
                <a:latin typeface="Tahoma" charset="0"/>
              </a:rPr>
              <a:t>ELİNDEN </a:t>
            </a:r>
            <a:r>
              <a:rPr lang="tr-TR" altLang="en-US" sz="2400" b="1" smtClean="0">
                <a:solidFill>
                  <a:srgbClr val="FFFF00"/>
                </a:solidFill>
                <a:latin typeface="Tahoma" charset="0"/>
              </a:rPr>
              <a:t>OLACAKTIR.</a:t>
            </a:r>
            <a:r>
              <a:rPr lang="tr-TR" altLang="en-US" sz="2400" b="1" dirty="0" smtClean="0">
                <a:solidFill>
                  <a:srgbClr val="FFFF00"/>
                </a:solidFill>
                <a:latin typeface="Tahoma" charset="0"/>
              </a:rPr>
              <a:t> </a:t>
            </a:r>
            <a:r>
              <a:rPr lang="tr-TR" altLang="en-US" sz="2400" b="1" dirty="0" smtClean="0">
                <a:solidFill>
                  <a:srgbClr val="FFFF00"/>
                </a:solidFill>
                <a:latin typeface="Tahoma" charset="0"/>
              </a:rPr>
              <a:t>ATA’YA </a:t>
            </a:r>
            <a:r>
              <a:rPr lang="tr-TR" altLang="en-US" sz="2400" b="1" dirty="0">
                <a:solidFill>
                  <a:srgbClr val="FFFF00"/>
                </a:solidFill>
                <a:latin typeface="Tahoma" charset="0"/>
              </a:rPr>
              <a:t>SAYGI İLE</a:t>
            </a:r>
          </a:p>
        </p:txBody>
      </p:sp>
      <p:pic>
        <p:nvPicPr>
          <p:cNvPr id="6" name="Picture 5"/>
          <p:cNvPicPr>
            <a:picLocks noChangeAspect="1"/>
          </p:cNvPicPr>
          <p:nvPr/>
        </p:nvPicPr>
        <p:blipFill>
          <a:blip r:embed="rId3"/>
          <a:stretch>
            <a:fillRect/>
          </a:stretch>
        </p:blipFill>
        <p:spPr>
          <a:xfrm>
            <a:off x="7812360" y="5589240"/>
            <a:ext cx="1045636" cy="1045636"/>
          </a:xfrm>
          <a:prstGeom prst="rect">
            <a:avLst/>
          </a:prstGeom>
          <a:solidFill>
            <a:schemeClr val="bg1"/>
          </a:solidFill>
        </p:spPr>
      </p:pic>
    </p:spTree>
  </p:cSld>
  <p:clrMapOvr>
    <a:masterClrMapping/>
  </p:clrMapOvr>
  <p:transition advTm="5000">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800" fill="hold">
                                          <p:stCondLst>
                                            <p:cond delay="0"/>
                                          </p:stCondLst>
                                        </p:cTn>
                                        <p:tgtEl>
                                          <p:spTgt spid="2048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4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ong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80" y="691052"/>
            <a:ext cx="7995961" cy="5615768"/>
          </a:xfrm>
          <a:prstGeom prst="rect">
            <a:avLst/>
          </a:prstGeom>
        </p:spPr>
      </p:pic>
      <p:pic>
        <p:nvPicPr>
          <p:cNvPr id="5" name="Picture 4"/>
          <p:cNvPicPr>
            <a:picLocks noChangeAspect="1"/>
          </p:cNvPicPr>
          <p:nvPr/>
        </p:nvPicPr>
        <p:blipFill>
          <a:blip r:embed="rId3"/>
          <a:stretch>
            <a:fillRect/>
          </a:stretch>
        </p:blipFill>
        <p:spPr>
          <a:xfrm>
            <a:off x="662980" y="692457"/>
            <a:ext cx="1011386" cy="1011386"/>
          </a:xfrm>
          <a:prstGeom prst="rect">
            <a:avLst/>
          </a:prstGeom>
          <a:solidFill>
            <a:schemeClr val="bg1"/>
          </a:solidFill>
        </p:spPr>
      </p:pic>
    </p:spTree>
    <p:extLst>
      <p:ext uri="{BB962C8B-B14F-4D97-AF65-F5344CB8AC3E}">
        <p14:creationId xmlns:p14="http://schemas.microsoft.com/office/powerpoint/2010/main" val="1867585686"/>
      </p:ext>
    </p:extLst>
  </p:cSld>
  <p:clrMapOvr>
    <a:masterClrMapping/>
  </p:clrMapOvr>
  <mc:AlternateContent xmlns:mc="http://schemas.openxmlformats.org/markup-compatibility/2006">
    <mc:Choice xmlns:p14="http://schemas.microsoft.com/office/powerpoint/2010/main" Requires="p14">
      <p:transition spd="slow" p14:dur="2000" advTm="5000">
        <p:wipe/>
      </p:transition>
    </mc:Choice>
    <mc:Fallback>
      <p:transition spd="slow" advTm="5000">
        <p:wip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0587_453375018033812_95301068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644" y="550975"/>
            <a:ext cx="5194300" cy="5689600"/>
          </a:xfrm>
          <a:prstGeom prst="rect">
            <a:avLst/>
          </a:prstGeom>
        </p:spPr>
      </p:pic>
      <p:pic>
        <p:nvPicPr>
          <p:cNvPr id="4" name="Picture 3"/>
          <p:cNvPicPr>
            <a:picLocks noChangeAspect="1"/>
          </p:cNvPicPr>
          <p:nvPr/>
        </p:nvPicPr>
        <p:blipFill>
          <a:blip r:embed="rId3"/>
          <a:stretch>
            <a:fillRect/>
          </a:stretch>
        </p:blipFill>
        <p:spPr>
          <a:xfrm>
            <a:off x="7684280" y="5319382"/>
            <a:ext cx="1011386" cy="1011386"/>
          </a:xfrm>
          <a:prstGeom prst="rect">
            <a:avLst/>
          </a:prstGeom>
          <a:solidFill>
            <a:schemeClr val="bg1"/>
          </a:solidFill>
        </p:spPr>
      </p:pic>
    </p:spTree>
    <p:extLst>
      <p:ext uri="{BB962C8B-B14F-4D97-AF65-F5344CB8AC3E}">
        <p14:creationId xmlns:p14="http://schemas.microsoft.com/office/powerpoint/2010/main" val="1037913684"/>
      </p:ext>
    </p:extLst>
  </p:cSld>
  <p:clrMapOvr>
    <a:masterClrMapping/>
  </p:clrMapOvr>
  <mc:AlternateContent xmlns:mc="http://schemas.openxmlformats.org/markup-compatibility/2006">
    <mc:Choice xmlns:p14="http://schemas.microsoft.com/office/powerpoint/2010/main" Requires="p14">
      <p:transition spd="slow" p14:dur="2000" advTm="5000">
        <p:wipe/>
      </p:transition>
    </mc:Choice>
    <mc:Fallback>
      <p:transition spd="slow" advTm="5000">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44" y="1133058"/>
            <a:ext cx="1981200" cy="2663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144144" y="139279"/>
            <a:ext cx="88203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4400" b="1" dirty="0">
                <a:solidFill>
                  <a:srgbClr val="FFFF00"/>
                </a:solidFill>
                <a:latin typeface="+mj-lt"/>
              </a:rPr>
              <a:t>NENE </a:t>
            </a:r>
            <a:r>
              <a:rPr lang="tr-TR" altLang="en-US" sz="4400" b="1" dirty="0" smtClean="0">
                <a:solidFill>
                  <a:srgbClr val="FFFF00"/>
                </a:solidFill>
                <a:latin typeface="+mj-lt"/>
              </a:rPr>
              <a:t>HATUN (1857-1955)</a:t>
            </a:r>
            <a:endParaRPr lang="tr-TR" altLang="en-US" sz="4400" b="1" dirty="0">
              <a:solidFill>
                <a:srgbClr val="FFFF00"/>
              </a:solidFill>
              <a:latin typeface="+mj-lt"/>
            </a:endParaRPr>
          </a:p>
        </p:txBody>
      </p:sp>
      <p:sp>
        <p:nvSpPr>
          <p:cNvPr id="4" name="Rectangle 6"/>
          <p:cNvSpPr>
            <a:spLocks noChangeArrowheads="1"/>
          </p:cNvSpPr>
          <p:nvPr/>
        </p:nvSpPr>
        <p:spPr bwMode="auto">
          <a:xfrm>
            <a:off x="2195513" y="980728"/>
            <a:ext cx="694848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dirty="0">
                <a:solidFill>
                  <a:srgbClr val="FFFF00"/>
                </a:solidFill>
                <a:latin typeface="Georgia" charset="0"/>
              </a:rPr>
              <a:t>Erzurum’un Pasinler ilçesine bağlı Çeperler Köyü’nde dünyaya gelen Nene </a:t>
            </a:r>
            <a:r>
              <a:rPr lang="tr-TR" altLang="en-US" dirty="0" err="1">
                <a:solidFill>
                  <a:srgbClr val="FFFF00"/>
                </a:solidFill>
                <a:latin typeface="Georgia" charset="0"/>
              </a:rPr>
              <a:t>Hatun,henüz</a:t>
            </a:r>
            <a:r>
              <a:rPr lang="tr-TR" altLang="en-US" dirty="0">
                <a:solidFill>
                  <a:srgbClr val="FFFF00"/>
                </a:solidFill>
                <a:latin typeface="Georgia" charset="0"/>
              </a:rPr>
              <a:t> 20 yaşında bir gelinken  1877-1878 yılları arasında yapılan Türk-Rus Savaşı’nda (93 Harbi) Aziziye </a:t>
            </a:r>
            <a:r>
              <a:rPr lang="tr-TR" altLang="en-US" dirty="0" err="1">
                <a:solidFill>
                  <a:srgbClr val="FFFF00"/>
                </a:solidFill>
                <a:latin typeface="Georgia" charset="0"/>
              </a:rPr>
              <a:t>Tabyası’nı</a:t>
            </a:r>
            <a:r>
              <a:rPr lang="tr-TR" altLang="en-US" dirty="0">
                <a:solidFill>
                  <a:srgbClr val="FFFF00"/>
                </a:solidFill>
                <a:latin typeface="Georgia" charset="0"/>
              </a:rPr>
              <a:t> </a:t>
            </a:r>
            <a:r>
              <a:rPr lang="tr-TR" altLang="en-US" dirty="0" err="1">
                <a:solidFill>
                  <a:srgbClr val="FFFF00"/>
                </a:solidFill>
                <a:latin typeface="Georgia" charset="0"/>
              </a:rPr>
              <a:t>sopayla,taşla</a:t>
            </a:r>
            <a:r>
              <a:rPr lang="tr-TR" altLang="en-US" dirty="0">
                <a:solidFill>
                  <a:srgbClr val="FFFF00"/>
                </a:solidFill>
                <a:latin typeface="Georgia" charset="0"/>
              </a:rPr>
              <a:t>, kazma, kürekle savunanlara katılarak cesurca </a:t>
            </a:r>
            <a:r>
              <a:rPr lang="tr-TR" altLang="en-US" dirty="0" err="1">
                <a:solidFill>
                  <a:srgbClr val="FFFF00"/>
                </a:solidFill>
                <a:latin typeface="Georgia" charset="0"/>
              </a:rPr>
              <a:t>savaştı.Daha</a:t>
            </a:r>
            <a:r>
              <a:rPr lang="tr-TR" altLang="en-US" dirty="0">
                <a:solidFill>
                  <a:srgbClr val="FFFF00"/>
                </a:solidFill>
                <a:latin typeface="Georgia" charset="0"/>
              </a:rPr>
              <a:t> sonra oğlunu Çanakkale Savaşı’nda şehit verdi. 1954 yılında 3. Ordu Müfettişi Orgeneral Nurettin Baransel Paşa’nın gayretleriyle kendisine “3. Ordunun Nenesi” </a:t>
            </a:r>
            <a:r>
              <a:rPr lang="tr-TR" altLang="en-US" dirty="0" err="1">
                <a:solidFill>
                  <a:srgbClr val="FFFF00"/>
                </a:solidFill>
                <a:latin typeface="Georgia" charset="0"/>
              </a:rPr>
              <a:t>ünvanı</a:t>
            </a:r>
            <a:r>
              <a:rPr lang="tr-TR" altLang="en-US" dirty="0">
                <a:solidFill>
                  <a:srgbClr val="FFFF00"/>
                </a:solidFill>
                <a:latin typeface="Georgia" charset="0"/>
              </a:rPr>
              <a:t> verilip, cüzi de bir maaş bağlandı ve 1955 yılında anneler gününde “Yılın Annesi” seçildi. Erzurum manevraları sırasında Amerikan Generali </a:t>
            </a:r>
            <a:r>
              <a:rPr lang="tr-TR" altLang="en-US" dirty="0" err="1">
                <a:solidFill>
                  <a:srgbClr val="FFFF00"/>
                </a:solidFill>
                <a:latin typeface="Georgia" charset="0"/>
              </a:rPr>
              <a:t>Ridgway</a:t>
            </a:r>
            <a:r>
              <a:rPr lang="tr-TR" altLang="en-US" dirty="0">
                <a:solidFill>
                  <a:srgbClr val="FFFF00"/>
                </a:solidFill>
                <a:latin typeface="Georgia" charset="0"/>
              </a:rPr>
              <a:t> bu yüce insanın elini öptü. Nene Hatun bir kahramanlık ve analık sembolü olarak 98 yaşına kadar yaşadı.</a:t>
            </a:r>
            <a:endParaRPr lang="tr-TR" altLang="en-US" sz="4000" dirty="0">
              <a:solidFill>
                <a:srgbClr val="FFFF00"/>
              </a:solidFill>
              <a:latin typeface="Georgia" charset="0"/>
            </a:endParaRPr>
          </a:p>
        </p:txBody>
      </p:sp>
      <p:pic>
        <p:nvPicPr>
          <p:cNvPr id="5" name="Picture 4"/>
          <p:cNvPicPr>
            <a:picLocks noChangeAspect="1"/>
          </p:cNvPicPr>
          <p:nvPr/>
        </p:nvPicPr>
        <p:blipFill>
          <a:blip r:embed="rId3"/>
          <a:stretch>
            <a:fillRect/>
          </a:stretch>
        </p:blipFill>
        <p:spPr>
          <a:xfrm>
            <a:off x="323528" y="5373216"/>
            <a:ext cx="1045636" cy="1045636"/>
          </a:xfrm>
          <a:prstGeom prst="rect">
            <a:avLst/>
          </a:prstGeom>
          <a:solidFill>
            <a:schemeClr val="bg1"/>
          </a:solidFill>
        </p:spPr>
      </p:pic>
    </p:spTree>
    <p:extLst>
      <p:ext uri="{BB962C8B-B14F-4D97-AF65-F5344CB8AC3E}">
        <p14:creationId xmlns:p14="http://schemas.microsoft.com/office/powerpoint/2010/main" val="1332720282"/>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2232248" cy="22240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323529" y="161345"/>
            <a:ext cx="85423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4000" b="1" dirty="0">
                <a:solidFill>
                  <a:srgbClr val="FFFF00"/>
                </a:solidFill>
                <a:latin typeface="+mj-lt"/>
              </a:rPr>
              <a:t>HALİDE ONBAŞI (EDİP ADIVAR)</a:t>
            </a:r>
          </a:p>
          <a:p>
            <a:pPr algn="ctr"/>
            <a:r>
              <a:rPr lang="tr-TR" altLang="en-US" sz="4000" b="1" dirty="0">
                <a:solidFill>
                  <a:srgbClr val="FFFF00"/>
                </a:solidFill>
                <a:latin typeface="+mj-lt"/>
              </a:rPr>
              <a:t>(1884-1964)</a:t>
            </a:r>
          </a:p>
        </p:txBody>
      </p:sp>
      <p:sp>
        <p:nvSpPr>
          <p:cNvPr id="4" name="Rectangle 9"/>
          <p:cNvSpPr>
            <a:spLocks noChangeArrowheads="1"/>
          </p:cNvSpPr>
          <p:nvPr/>
        </p:nvSpPr>
        <p:spPr bwMode="auto">
          <a:xfrm>
            <a:off x="2699792" y="1440924"/>
            <a:ext cx="630078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1800" dirty="0">
                <a:solidFill>
                  <a:srgbClr val="FFFF00"/>
                </a:solidFill>
                <a:latin typeface="Georgia" charset="0"/>
              </a:rPr>
              <a:t>1919'da Sultanahmet Meydanı'ndaki mitingde halkı işgallere karşı uyandırmak için yaptığı etkili konuşma sonrası hakkında tevkif kararı çıktı.1920'de Anadolu'ya kaçarak Kurtuluş Savaşı'na </a:t>
            </a:r>
            <a:r>
              <a:rPr lang="tr-TR" altLang="en-US" sz="1800" dirty="0" smtClean="0">
                <a:solidFill>
                  <a:srgbClr val="FFFF00"/>
                </a:solidFill>
                <a:latin typeface="Georgia" charset="0"/>
              </a:rPr>
              <a:t>katıldı. İstanbul </a:t>
            </a:r>
            <a:r>
              <a:rPr lang="tr-TR" altLang="en-US" sz="1800" dirty="0">
                <a:solidFill>
                  <a:srgbClr val="FFFF00"/>
                </a:solidFill>
                <a:latin typeface="Georgia" charset="0"/>
              </a:rPr>
              <a:t>Hükümeti tarafından Mustafa Kemal ile birlikte hakkında ölüm kararı verilen altı kişiden biriydi. Mustafa Kemal onu Garp Cephesine tayin etti. Kendisine önce “onbaşı” , sonra da “üstçavuş” rütbesi verildi. Savaşı izleyen yıllarda Cumhuriyet Halk Fırkası ve Atatürk ile siyasal görüş ayrılığına düştü. 1917'de evlenmiş olduğu ikinci kocası Adnan Adıvar ile birlikte Türkiye'den ayrıldı. 1939'a kadar dış ülkelerde yaşadı. 1939'da İstanbul'a dönen Adıvar 1940'ta İstanbul Üniversitesi'nde İngiliz Filolojisi Kürsüsü Başkanı oldu, 1950'de Demokrat Parti listesinden bağımsız milletvekili seçildi. 1954'te istifa ederek evine çekildi ve 1964'te öldü. Değerli kahramanımız  Kurtuluş Savaşını ve Türk kadınlarının mücadelesini anlatan ve Türk klasikleri arasına giren pek çok esere imza atmıştır.</a:t>
            </a:r>
          </a:p>
        </p:txBody>
      </p:sp>
      <p:pic>
        <p:nvPicPr>
          <p:cNvPr id="5" name="Picture 4"/>
          <p:cNvPicPr>
            <a:picLocks noChangeAspect="1"/>
          </p:cNvPicPr>
          <p:nvPr/>
        </p:nvPicPr>
        <p:blipFill>
          <a:blip r:embed="rId3"/>
          <a:stretch>
            <a:fillRect/>
          </a:stretch>
        </p:blipFill>
        <p:spPr>
          <a:xfrm>
            <a:off x="323528" y="5373216"/>
            <a:ext cx="1045636" cy="1045636"/>
          </a:xfrm>
          <a:prstGeom prst="rect">
            <a:avLst/>
          </a:prstGeom>
          <a:solidFill>
            <a:schemeClr val="bg1"/>
          </a:solidFill>
        </p:spPr>
      </p:pic>
    </p:spTree>
    <p:extLst>
      <p:ext uri="{BB962C8B-B14F-4D97-AF65-F5344CB8AC3E}">
        <p14:creationId xmlns:p14="http://schemas.microsoft.com/office/powerpoint/2010/main" val="231534752"/>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1000"/>
                                        <p:tgtEl>
                                          <p:spTgt spid="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3000"/>
                            </p:stCondLst>
                            <p:childTnLst>
                              <p:par>
                                <p:cTn id="21" presetID="40" presetClass="entr" presetSubtype="0" fill="hold" nodeType="afterEffect">
                                  <p:stCondLst>
                                    <p:cond delay="0"/>
                                  </p:stCondLst>
                                  <p:iterate type="lt">
                                    <p:tmPct val="10000"/>
                                  </p:iterate>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4744"/>
            <a:ext cx="1873250" cy="3168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251520" y="188912"/>
            <a:ext cx="87129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4400" b="1" dirty="0">
                <a:solidFill>
                  <a:srgbClr val="FFFF00"/>
                </a:solidFill>
                <a:latin typeface="+mj-lt"/>
              </a:rPr>
              <a:t>NEZAHAT ONBAŞI</a:t>
            </a:r>
          </a:p>
        </p:txBody>
      </p:sp>
      <p:sp>
        <p:nvSpPr>
          <p:cNvPr id="4" name="Rectangle 7"/>
          <p:cNvSpPr>
            <a:spLocks noChangeArrowheads="1"/>
          </p:cNvSpPr>
          <p:nvPr/>
        </p:nvSpPr>
        <p:spPr bwMode="auto">
          <a:xfrm>
            <a:off x="2124075" y="1011991"/>
            <a:ext cx="701992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tr-TR" altLang="en-US" sz="2200" dirty="0">
                <a:solidFill>
                  <a:srgbClr val="FFFF00"/>
                </a:solidFill>
                <a:latin typeface="Georgia" charset="0"/>
              </a:rPr>
              <a:t>Eşini yitiren 70. Alay Komutanı Hâfız </a:t>
            </a:r>
            <a:r>
              <a:rPr lang="tr-TR" altLang="en-US" sz="2200" dirty="0" err="1">
                <a:solidFill>
                  <a:srgbClr val="FFFF00"/>
                </a:solidFill>
                <a:latin typeface="Georgia" charset="0"/>
              </a:rPr>
              <a:t>Hâlid</a:t>
            </a:r>
            <a:r>
              <a:rPr lang="tr-TR" altLang="en-US" sz="2200" dirty="0">
                <a:solidFill>
                  <a:srgbClr val="FFFF00"/>
                </a:solidFill>
                <a:latin typeface="Georgia" charset="0"/>
              </a:rPr>
              <a:t> Bey, 8 yaşındaki kızı </a:t>
            </a:r>
            <a:r>
              <a:rPr lang="tr-TR" altLang="en-US" sz="2200" dirty="0" err="1">
                <a:solidFill>
                  <a:srgbClr val="FFFF00"/>
                </a:solidFill>
                <a:latin typeface="Georgia" charset="0"/>
              </a:rPr>
              <a:t>Nezahat'ı</a:t>
            </a:r>
            <a:r>
              <a:rPr lang="tr-TR" altLang="en-US" sz="2200" dirty="0">
                <a:solidFill>
                  <a:srgbClr val="FFFF00"/>
                </a:solidFill>
                <a:latin typeface="Georgia" charset="0"/>
              </a:rPr>
              <a:t> kimseye emanet edemeyip, yanına almıştı. Küçük </a:t>
            </a:r>
            <a:r>
              <a:rPr lang="tr-TR" altLang="en-US" sz="2200" dirty="0" err="1">
                <a:solidFill>
                  <a:srgbClr val="FFFF00"/>
                </a:solidFill>
                <a:latin typeface="Georgia" charset="0"/>
              </a:rPr>
              <a:t>Nezahat</a:t>
            </a:r>
            <a:r>
              <a:rPr lang="tr-TR" altLang="en-US" sz="2200" dirty="0">
                <a:solidFill>
                  <a:srgbClr val="FFFF00"/>
                </a:solidFill>
                <a:latin typeface="Georgia" charset="0"/>
              </a:rPr>
              <a:t> Çanakkale cephesinde muharebe havasına alışmış, Alay İzmit'e nakledildiğinde talimlere katılarak mükemmel at binmesini, silah kullanmasını öğrenmiş ve 12 yaşında "onbaşı" rütbesini almıştı. Babasının yanında cepheden cepheye koşmuş, çarpışmalara girmiş ve 100'den fazla düşman askeri öldürmüştü. </a:t>
            </a:r>
          </a:p>
          <a:p>
            <a:r>
              <a:rPr lang="tr-TR" altLang="en-US" sz="2200" dirty="0" err="1">
                <a:solidFill>
                  <a:srgbClr val="FFFF00"/>
                </a:solidFill>
                <a:latin typeface="Georgia" charset="0"/>
              </a:rPr>
              <a:t>Nezahat</a:t>
            </a:r>
            <a:r>
              <a:rPr lang="tr-TR" altLang="en-US" sz="2200" dirty="0">
                <a:solidFill>
                  <a:srgbClr val="FFFF00"/>
                </a:solidFill>
                <a:latin typeface="Georgia" charset="0"/>
              </a:rPr>
              <a:t> Onbaşı 30 Ocak 1921 yılında T.C.’</a:t>
            </a:r>
            <a:r>
              <a:rPr lang="tr-TR" altLang="en-US" sz="2200" dirty="0" err="1">
                <a:solidFill>
                  <a:srgbClr val="FFFF00"/>
                </a:solidFill>
                <a:latin typeface="Georgia" charset="0"/>
              </a:rPr>
              <a:t>nin</a:t>
            </a:r>
            <a:r>
              <a:rPr lang="tr-TR" altLang="en-US" sz="2200" dirty="0">
                <a:solidFill>
                  <a:srgbClr val="FFFF00"/>
                </a:solidFill>
                <a:latin typeface="Georgia" charset="0"/>
              </a:rPr>
              <a:t> İstiklal Madalyası ile ödüllendirilmesi önerilen ilk vatandaşıdır ve bu öneri TBMM’ de hararetle kabul edilmiş, ancak Kurtuluş Savaşı’nın hengamesi içinde işleme konulamamış, daha sonra da kararın yerine getirilmesi unutulmuştu. TBMM’nin “Şükran Belgesi’ne” 65 yıl sonra 78 yaşında bir nine iken kavuşmuştu. </a:t>
            </a:r>
          </a:p>
        </p:txBody>
      </p:sp>
      <p:pic>
        <p:nvPicPr>
          <p:cNvPr id="5" name="Picture 4"/>
          <p:cNvPicPr>
            <a:picLocks noChangeAspect="1"/>
          </p:cNvPicPr>
          <p:nvPr/>
        </p:nvPicPr>
        <p:blipFill>
          <a:blip r:embed="rId3"/>
          <a:stretch>
            <a:fillRect/>
          </a:stretch>
        </p:blipFill>
        <p:spPr>
          <a:xfrm>
            <a:off x="323528" y="5373216"/>
            <a:ext cx="1045636" cy="1045636"/>
          </a:xfrm>
          <a:prstGeom prst="rect">
            <a:avLst/>
          </a:prstGeom>
          <a:solidFill>
            <a:schemeClr val="bg1"/>
          </a:solidFill>
        </p:spPr>
      </p:pic>
    </p:spTree>
    <p:extLst>
      <p:ext uri="{BB962C8B-B14F-4D97-AF65-F5344CB8AC3E}">
        <p14:creationId xmlns:p14="http://schemas.microsoft.com/office/powerpoint/2010/main" val="880689236"/>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40200"/>
                            </p:stCondLst>
                            <p:childTnLst>
                              <p:par>
                                <p:cTn id="21" presetID="40" presetClass="entr" presetSubtype="0" fill="hold" nodeType="afterEffect">
                                  <p:stCondLst>
                                    <p:cond delay="0"/>
                                  </p:stCondLst>
                                  <p:iterate type="lt">
                                    <p:tmPct val="10000"/>
                                  </p:iterate>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2399157" cy="26642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323529" y="188640"/>
            <a:ext cx="836691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tr-TR" altLang="en-US" sz="4400" b="1" dirty="0">
                <a:solidFill>
                  <a:srgbClr val="FFFF00"/>
                </a:solidFill>
                <a:latin typeface="+mj-lt"/>
              </a:rPr>
              <a:t>ŞERİFE BACI</a:t>
            </a:r>
          </a:p>
        </p:txBody>
      </p:sp>
      <p:sp>
        <p:nvSpPr>
          <p:cNvPr id="4" name="Rectangle 9"/>
          <p:cNvSpPr>
            <a:spLocks noChangeArrowheads="1"/>
          </p:cNvSpPr>
          <p:nvPr/>
        </p:nvSpPr>
        <p:spPr bwMode="auto">
          <a:xfrm>
            <a:off x="2722685" y="1033447"/>
            <a:ext cx="6379718"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tr-TR" altLang="en-US" sz="2100" dirty="0">
                <a:solidFill>
                  <a:srgbClr val="FFFF00"/>
                </a:solidFill>
                <a:latin typeface="Georgia" charset="0"/>
              </a:rPr>
              <a:t>1921 yılı Kasım ayında İnebolu'ya önemli miktarda savaş malzemesi gelmişti. Malzemenin bir an önce Kastamonu'ya iletilmesi gerekti. Cepheye gidemeyip de köylerinde kalan yaşlılar sakatlar, kadınlar, Menzil komutanlığının malzeme taşınması haberi üzerine kağnılarla yola çıktı. İnebolu'dan kağnılara yüklenen cephaneler Kastamonu'ya doğru yol aldı. Bu cephane kollarında hep kadınlar vardı. Bunlardan biri de Şerife Bacı</a:t>
            </a:r>
            <a:r>
              <a:rPr lang="tr-TR" altLang="en-US" sz="2100" b="1" dirty="0">
                <a:solidFill>
                  <a:srgbClr val="FFFF00"/>
                </a:solidFill>
                <a:latin typeface="Georgia" charset="0"/>
              </a:rPr>
              <a:t> </a:t>
            </a:r>
            <a:r>
              <a:rPr lang="tr-TR" altLang="en-US" sz="2100" dirty="0">
                <a:solidFill>
                  <a:srgbClr val="FFFF00"/>
                </a:solidFill>
                <a:latin typeface="Georgia" charset="0"/>
              </a:rPr>
              <a:t>idi. Şerife Bacı top mermileri ıslanmasın diye kazağını mermilerin üzerine örtmüş, yavrusu ölmesin diye üzerine abanmış ve soğuktan ölmüştü, ama ölene kadar vücut sıcaklığını yavrusuna vermişti. Bugün Kastamonu'da şanına layık güzel bir anıtı var  (yandaki resim_ Şehit Şerife Bacı Anıtı). Kastamonulular şehit Şerife Bacı’nın adını her yerde yaşatıyorlar. </a:t>
            </a:r>
          </a:p>
        </p:txBody>
      </p:sp>
      <p:pic>
        <p:nvPicPr>
          <p:cNvPr id="5" name="Picture 4"/>
          <p:cNvPicPr>
            <a:picLocks noChangeAspect="1"/>
          </p:cNvPicPr>
          <p:nvPr/>
        </p:nvPicPr>
        <p:blipFill>
          <a:blip r:embed="rId3"/>
          <a:stretch>
            <a:fillRect/>
          </a:stretch>
        </p:blipFill>
        <p:spPr>
          <a:xfrm>
            <a:off x="323528" y="5373216"/>
            <a:ext cx="1045636" cy="1045636"/>
          </a:xfrm>
          <a:prstGeom prst="rect">
            <a:avLst/>
          </a:prstGeom>
          <a:solidFill>
            <a:schemeClr val="bg1"/>
          </a:solidFill>
        </p:spPr>
      </p:pic>
    </p:spTree>
    <p:extLst>
      <p:ext uri="{BB962C8B-B14F-4D97-AF65-F5344CB8AC3E}">
        <p14:creationId xmlns:p14="http://schemas.microsoft.com/office/powerpoint/2010/main" val="311245406"/>
      </p:ext>
    </p:extLst>
  </p:cSld>
  <p:clrMapOvr>
    <a:masterClrMapping/>
  </p:clrMapOvr>
  <p:transition spd="slow" advTm="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2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ATÜRK &amp; KADIN">
  <a:themeElements>
    <a:clrScheme name="ATATÜRK &amp; KADI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TATÜRK &amp; KAD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TATÜRK &amp; KADI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TATÜRK &amp; KADI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TATÜRK &amp; KADI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TATÜRK &amp; KADI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TATÜRK &amp; KAD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TATÜRK &amp; KAD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TATÜRK &amp; KAD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ATATÜRK &amp; KADIN</Template>
  <TotalTime>775</TotalTime>
  <Words>2890</Words>
  <Application>Microsoft Macintosh PowerPoint</Application>
  <PresentationFormat>On-screen Show (4:3)</PresentationFormat>
  <Paragraphs>128</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Times New Roman</vt:lpstr>
      <vt:lpstr>Arial</vt:lpstr>
      <vt:lpstr>Tahoma</vt:lpstr>
      <vt:lpstr>ATATÜRK &amp; KADIN</vt:lpstr>
      <vt:lpstr>AVUSTRALYA ATATÜRK KÜLTÜR MERKEZİ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TARSUSLU KARA FATMA</vt:lpstr>
      <vt:lpstr>HAFIZ SELMAN İZBELİ</vt:lpstr>
      <vt:lpstr>HALİDE EDİP ADIVAR</vt:lpstr>
      <vt:lpstr>HALİME ÇAVUŞ</vt:lpstr>
      <vt:lpstr>KARA FATMA</vt:lpstr>
      <vt:lpstr>NENE HATUN</vt:lpstr>
      <vt:lpstr>PowerPoint Presentation</vt:lpstr>
      <vt:lpstr>SAİME HANIM</vt:lpstr>
      <vt:lpstr>ŞERİFE BACI</vt:lpstr>
      <vt:lpstr>GÖRDESLİ MAKBULE HANIM</vt:lpstr>
      <vt:lpstr>ÇETE EMİR AYŞE</vt:lpstr>
      <vt:lpstr>TAYYAR RAHMİYE</vt:lpstr>
      <vt:lpstr>KLAVUZ HATİCE</vt:lpstr>
      <vt:lpstr>YİRİK FATMA</vt:lpstr>
      <vt:lpstr>BİTLİS DEFTERDARININ HANIMI</vt:lpstr>
      <vt:lpstr>AYŞE HANIM</vt:lpstr>
      <vt:lpstr>NAFİZE KADIN</vt:lpstr>
      <vt:lpstr>MODERN MİLLET MODERN KADIN İŞTE 75 YIL ÖNCESİ</vt:lpstr>
      <vt:lpstr>DIŞ ÜLKELER DE SUNULAN GERÇEK ATATÜRK TÜRKİYE’Sİ</vt:lpstr>
      <vt:lpstr>YALNIZ SALONLAR DA DEĞİL SOKAKLARA BAKIN. GERÇEK ATATÜRK TÜRKİYE’Sİ</vt:lpstr>
      <vt:lpstr>DEVRİM YAPMAK,    “MİLLETİN, DEVRİME SAHİP ÇIKMA BİLİNCİNE VARMASIDIR”. </vt:lpstr>
      <vt:lpstr>“O” İSTİKBAL GÖKLER DE DİR DERKEN ÇOLUK ÇOCUK HERKES YANINDA İDİ. ÖNCE KADINLARIN BİLİNÇLENMESİ GEREĞİNİ BİLİRDİ.</vt:lpstr>
      <vt:lpstr>BU MİLLETİN SAHİBİNİN GELECEK NESİLLER OLDUĞUNU BİLİR, ÇOCUKLARA GEREKEN ÖZENİ GÖSTERİRDİ.</vt:lpstr>
      <vt:lpstr>HER SOSYAL FAALİYET SIRASINDAKADINLARA ÖNEM VERİRDİ.</vt:lpstr>
      <vt:lpstr>TÖREN VE ZİYARETLERİNDE KADININ TOPLUMLA BÜTÜNLEŞMESİNE HER ZAMAN ÖZEN GÖSTERMİŞTİR.</vt:lpstr>
      <vt:lpstr>ÇOCUKLARI VE KADINLARI   PROTOKOL DIŞINDA BIRAKMAZDI.</vt:lpstr>
      <vt:lpstr>KADIN HER ZAMAN ÖN SAFTA YERİNİ ALIRDI</vt:lpstr>
      <vt:lpstr>RESMİ ZİYARETLERİNDE TOPLUMA MESAJ VERİRDİ. </vt:lpstr>
      <vt:lpstr>BU MİLLET MODERN OLMAYA DEVAM EDECEKSE BU, KADINLAR SAYESİNDE OLACAKTIR. KADINLAR ÖZGÜRLÜĞÜNÜZÜ VE RUHUNUZU BASKILARDAN KURTARIN.</vt:lpstr>
      <vt:lpstr>ATATÜRK’ÜN İLK HİTAP ETTİĞİ TOPLUM BU. TOPLUM KENDİSİ NE İNANDIĞI İÇİN DEVRİMLERİ KABUL ETTİ. YOKSA İNANMAKTAN VAZMI GEÇTİ, BAZILARIMIZ. </vt:lpstr>
      <vt:lpstr>VAZGEÇMEYİN, UMARSIZ KALMAYIN, ÇEVRENİZ DE Kİ, KOMŞUNUZ DA Kİ, ZEDELENMİŞ RUHLARI KAALE ALIN. YENİDEN KİMLİKLERİ NE   KAVUŞMALARINA YARDIMCI OLUN. UNUTMAYIN Kİ KADIN ANADIR. GELENEKLERİN YARATICISIDIR. MODERN TOPLUM İÇİN HÜR VE ÇAĞDAŞ DÜŞÜNMEK GEREKİR. </vt:lpstr>
      <vt:lpstr>PowerPoint Presentation</vt:lpstr>
      <vt:lpstr>PowerPoint Presentation</vt:lpstr>
      <vt:lpstr>ZİHNİYETLERİ İLE, YETİŞTİRDİKLERİ İLE ÇAĞDAŞLIKLARI İLE, MÜCADELELERİ İLE, CUMHURİYET’E SAHİP ÇIKMAK KADININ ELİNDEN OLACAKTIR. ATA’YA SAYGI İLE</vt:lpstr>
      <vt:lpstr>PowerPoint Presentation</vt:lpstr>
      <vt:lpstr>PowerPoint Presentation</vt:lpstr>
    </vt:vector>
  </TitlesOfParts>
  <Company>KOCBANK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 VE KADIN</dc:title>
  <dc:creator>Erol Akyol</dc:creator>
  <dc:description>Erol Akyol</dc:description>
  <cp:lastModifiedBy>Sirikci, Omer</cp:lastModifiedBy>
  <cp:revision>17</cp:revision>
  <dcterms:created xsi:type="dcterms:W3CDTF">2006-12-26T22:40:07Z</dcterms:created>
  <dcterms:modified xsi:type="dcterms:W3CDTF">2016-03-08T12:52:35Z</dcterms:modified>
  <cp:category>PPS</cp:category>
</cp:coreProperties>
</file>